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xlsx" ContentType="application/vnd.openxmlformats-officedocument.spreadsheetml.sheet"/>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charts/chart1.xml" ContentType="application/vnd.openxmlformats-officedocument.drawingml.char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6"/>
  </p:notesMasterIdLst>
  <p:sldIdLst>
    <p:sldId id="256" r:id="rId2"/>
    <p:sldId id="257" r:id="rId3"/>
    <p:sldId id="263" r:id="rId4"/>
    <p:sldId id="260" r:id="rId5"/>
    <p:sldId id="258" r:id="rId6"/>
    <p:sldId id="315" r:id="rId7"/>
    <p:sldId id="264" r:id="rId8"/>
    <p:sldId id="317" r:id="rId9"/>
    <p:sldId id="312" r:id="rId10"/>
    <p:sldId id="314" r:id="rId11"/>
    <p:sldId id="329" r:id="rId12"/>
    <p:sldId id="330" r:id="rId13"/>
    <p:sldId id="316" r:id="rId14"/>
    <p:sldId id="313" r:id="rId15"/>
    <p:sldId id="319" r:id="rId16"/>
    <p:sldId id="353" r:id="rId17"/>
    <p:sldId id="320" r:id="rId18"/>
    <p:sldId id="322" r:id="rId19"/>
    <p:sldId id="323" r:id="rId20"/>
    <p:sldId id="324" r:id="rId21"/>
    <p:sldId id="325" r:id="rId22"/>
    <p:sldId id="333" r:id="rId23"/>
    <p:sldId id="331" r:id="rId24"/>
    <p:sldId id="347" r:id="rId25"/>
    <p:sldId id="352" r:id="rId26"/>
    <p:sldId id="348" r:id="rId27"/>
    <p:sldId id="349" r:id="rId28"/>
    <p:sldId id="350" r:id="rId29"/>
    <p:sldId id="262" r:id="rId30"/>
    <p:sldId id="351" r:id="rId31"/>
    <p:sldId id="334" r:id="rId32"/>
    <p:sldId id="335" r:id="rId33"/>
    <p:sldId id="265" r:id="rId34"/>
    <p:sldId id="311"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FF"/>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p:scale>
          <a:sx n="75" d="100"/>
          <a:sy n="75" d="100"/>
        </p:scale>
        <p:origin x="-1666" y="-259"/>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chart1.xml><?xml version="1.0" encoding="utf-8"?>
<c:chartSpace xmlns:c="http://schemas.openxmlformats.org/drawingml/2006/chart" xmlns:a="http://schemas.openxmlformats.org/drawingml/2006/main" xmlns:r="http://schemas.openxmlformats.org/officeDocument/2006/relationships">
  <c:lang val="en-US"/>
  <c:chart>
    <c:title>
      <c:layout/>
    </c:title>
    <c:plotArea>
      <c:layout/>
      <c:barChart>
        <c:barDir val="col"/>
        <c:grouping val="clustered"/>
        <c:ser>
          <c:idx val="0"/>
          <c:order val="0"/>
          <c:tx>
            <c:strRef>
              <c:f>Sheet1!$B$1</c:f>
              <c:strCache>
                <c:ptCount val="1"/>
                <c:pt idx="0">
                  <c:v>Monthly Production(tonnes)</c:v>
                </c:pt>
              </c:strCache>
            </c:strRef>
          </c:tx>
          <c:cat>
            <c:numRef>
              <c:f>Sheet1!$A$2:$A$15</c:f>
              <c:numCache>
                <c:formatCode>General</c:formatCode>
                <c:ptCount val="14"/>
                <c:pt idx="2" formatCode="mmm/yy">
                  <c:v>44287</c:v>
                </c:pt>
                <c:pt idx="3" formatCode="mmm/yy">
                  <c:v>44317</c:v>
                </c:pt>
                <c:pt idx="4" formatCode="mmm/yy">
                  <c:v>44348</c:v>
                </c:pt>
                <c:pt idx="5" formatCode="mmm/yy">
                  <c:v>44378</c:v>
                </c:pt>
                <c:pt idx="6" formatCode="mmm/yy">
                  <c:v>44409</c:v>
                </c:pt>
                <c:pt idx="7" formatCode="mmm/yy">
                  <c:v>44440</c:v>
                </c:pt>
                <c:pt idx="8" formatCode="mmm/yy">
                  <c:v>44470</c:v>
                </c:pt>
                <c:pt idx="9" formatCode="mmm/yy">
                  <c:v>44501</c:v>
                </c:pt>
                <c:pt idx="10" formatCode="mmm/yy">
                  <c:v>44531</c:v>
                </c:pt>
                <c:pt idx="11" formatCode="mmm/yy">
                  <c:v>44562</c:v>
                </c:pt>
                <c:pt idx="12" formatCode="mmm/yy">
                  <c:v>44593</c:v>
                </c:pt>
                <c:pt idx="13" formatCode="mmm/yy">
                  <c:v>44621</c:v>
                </c:pt>
              </c:numCache>
            </c:numRef>
          </c:cat>
          <c:val>
            <c:numRef>
              <c:f>Sheet1!$B$2:$B$15</c:f>
              <c:numCache>
                <c:formatCode>General</c:formatCode>
                <c:ptCount val="14"/>
                <c:pt idx="2">
                  <c:v>21383</c:v>
                </c:pt>
                <c:pt idx="3">
                  <c:v>23043</c:v>
                </c:pt>
                <c:pt idx="4">
                  <c:v>19603</c:v>
                </c:pt>
                <c:pt idx="5">
                  <c:v>22007</c:v>
                </c:pt>
                <c:pt idx="6">
                  <c:v>13614</c:v>
                </c:pt>
                <c:pt idx="7">
                  <c:v>21817</c:v>
                </c:pt>
                <c:pt idx="8">
                  <c:v>22565</c:v>
                </c:pt>
                <c:pt idx="9">
                  <c:v>20110</c:v>
                </c:pt>
                <c:pt idx="10">
                  <c:v>22816</c:v>
                </c:pt>
                <c:pt idx="11">
                  <c:v>22892</c:v>
                </c:pt>
                <c:pt idx="12">
                  <c:v>20396</c:v>
                </c:pt>
                <c:pt idx="13">
                  <c:v>21960</c:v>
                </c:pt>
              </c:numCache>
            </c:numRef>
          </c:val>
        </c:ser>
        <c:axId val="173956096"/>
        <c:axId val="173961984"/>
      </c:barChart>
      <c:dateAx>
        <c:axId val="173956096"/>
        <c:scaling>
          <c:orientation val="minMax"/>
        </c:scaling>
        <c:axPos val="b"/>
        <c:numFmt formatCode="General" sourceLinked="1"/>
        <c:tickLblPos val="nextTo"/>
        <c:crossAx val="173961984"/>
        <c:crosses val="autoZero"/>
        <c:auto val="1"/>
        <c:lblOffset val="100"/>
      </c:dateAx>
      <c:valAx>
        <c:axId val="173961984"/>
        <c:scaling>
          <c:orientation val="minMax"/>
        </c:scaling>
        <c:axPos val="l"/>
        <c:majorGridlines/>
        <c:numFmt formatCode="General" sourceLinked="1"/>
        <c:tickLblPos val="nextTo"/>
        <c:crossAx val="173956096"/>
        <c:crosses val="autoZero"/>
        <c:crossBetween val="between"/>
      </c:valAx>
    </c:plotArea>
    <c:legend>
      <c:legendPos val="r"/>
      <c:layout/>
    </c:legend>
    <c:plotVisOnly val="1"/>
  </c:chart>
  <c:txPr>
    <a:bodyPr/>
    <a:lstStyle/>
    <a:p>
      <a:pPr>
        <a:defRPr sz="1800"/>
      </a:pPr>
      <a:endParaRPr lang="en-US"/>
    </a:p>
  </c:txPr>
  <c:externalData r:id="rId1"/>
</c:chartSpace>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png>
</file>

<file path=ppt/media/image22.png>
</file>

<file path=ppt/media/image23.jpeg>
</file>

<file path=ppt/media/image24.jpeg>
</file>

<file path=ppt/media/image25.png>
</file>

<file path=ppt/media/image26.png>
</file>

<file path=ppt/media/image27.png>
</file>

<file path=ppt/media/image28.jpeg>
</file>

<file path=ppt/media/image29.jpeg>
</file>

<file path=ppt/media/image3.jpeg>
</file>

<file path=ppt/media/image30.jpeg>
</file>

<file path=ppt/media/image31.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8E14BF4-A0D1-4503-A25D-E3C268839EE1}" type="datetimeFigureOut">
              <a:rPr lang="en-US" smtClean="0"/>
              <a:pPr/>
              <a:t>6/30/2022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08BF1F-93AC-41A3-A123-E039AA029A2C}"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B08BF1F-93AC-41A3-A123-E039AA029A2C}"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B08BF1F-93AC-41A3-A123-E039AA029A2C}" type="slidenum">
              <a:rPr lang="en-US" smtClean="0"/>
              <a:pPr/>
              <a:t>15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1526DB8-625C-4D5B-AF88-F2E712CEAE35}" type="datetimeFigureOut">
              <a:rPr lang="en-US" smtClean="0"/>
              <a:pPr/>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1526DB8-625C-4D5B-AF88-F2E712CEAE35}" type="datetimeFigureOut">
              <a:rPr lang="en-US" smtClean="0"/>
              <a:pPr/>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1526DB8-625C-4D5B-AF88-F2E712CEAE35}" type="datetimeFigureOut">
              <a:rPr lang="en-US" smtClean="0"/>
              <a:pPr/>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1526DB8-625C-4D5B-AF88-F2E712CEAE35}" type="datetimeFigureOut">
              <a:rPr lang="en-US" smtClean="0"/>
              <a:pPr/>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1526DB8-625C-4D5B-AF88-F2E712CEAE35}" type="datetimeFigureOut">
              <a:rPr lang="en-US" smtClean="0"/>
              <a:pPr/>
              <a:t>6/30/2022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1526DB8-625C-4D5B-AF88-F2E712CEAE35}" type="datetimeFigureOut">
              <a:rPr lang="en-US" smtClean="0"/>
              <a:pPr/>
              <a:t>6/30/2022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1526DB8-625C-4D5B-AF88-F2E712CEAE35}" type="datetimeFigureOut">
              <a:rPr lang="en-US" smtClean="0"/>
              <a:pPr/>
              <a:t>6/30/2022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1526DB8-625C-4D5B-AF88-F2E712CEAE35}" type="datetimeFigureOut">
              <a:rPr lang="en-US" smtClean="0"/>
              <a:pPr/>
              <a:t>6/30/2022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526DB8-625C-4D5B-AF88-F2E712CEAE35}" type="datetimeFigureOut">
              <a:rPr lang="en-US" smtClean="0"/>
              <a:pPr/>
              <a:t>6/30/2022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526DB8-625C-4D5B-AF88-F2E712CEAE35}" type="datetimeFigureOut">
              <a:rPr lang="en-US" smtClean="0"/>
              <a:pPr/>
              <a:t>6/30/2022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526DB8-625C-4D5B-AF88-F2E712CEAE35}" type="datetimeFigureOut">
              <a:rPr lang="en-US" smtClean="0"/>
              <a:pPr/>
              <a:t>6/30/2022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EFF52E-A89E-4FF4-81CD-F41ABE9CBA5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526DB8-625C-4D5B-AF88-F2E712CEAE35}" type="datetimeFigureOut">
              <a:rPr lang="en-US" smtClean="0"/>
              <a:pPr/>
              <a:t>6/30/2022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EFF52E-A89E-4FF4-81CD-F41ABE9CBA5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hyperlink" Target="https://en.wikipedia.org/wiki/Recrystallization_(metallurgy)"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3.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0100" y="1142984"/>
            <a:ext cx="7358114" cy="1470025"/>
          </a:xfrm>
        </p:spPr>
        <p:txBody>
          <a:bodyPr>
            <a:normAutofit/>
          </a:bodyPr>
          <a:lstStyle/>
          <a:p>
            <a:r>
              <a:rPr lang="en-IN" dirty="0" smtClean="0"/>
              <a:t>ISWP PROJECT INTERNSHIP</a:t>
            </a:r>
            <a:endParaRPr lang="en-US" dirty="0"/>
          </a:p>
        </p:txBody>
      </p:sp>
      <p:sp>
        <p:nvSpPr>
          <p:cNvPr id="3" name="Subtitle 2"/>
          <p:cNvSpPr>
            <a:spLocks noGrp="1"/>
          </p:cNvSpPr>
          <p:nvPr>
            <p:ph type="subTitle" idx="1"/>
          </p:nvPr>
        </p:nvSpPr>
        <p:spPr>
          <a:xfrm>
            <a:off x="428596" y="2357430"/>
            <a:ext cx="7929618" cy="1752600"/>
          </a:xfrm>
        </p:spPr>
        <p:txBody>
          <a:bodyPr>
            <a:noAutofit/>
          </a:bodyPr>
          <a:lstStyle/>
          <a:p>
            <a:r>
              <a:rPr lang="en-IN" sz="2400" dirty="0" smtClean="0">
                <a:solidFill>
                  <a:srgbClr val="7030A0"/>
                </a:solidFill>
                <a:effectLst>
                  <a:glow rad="63500">
                    <a:schemeClr val="accent6">
                      <a:satMod val="175000"/>
                      <a:alpha val="40000"/>
                    </a:schemeClr>
                  </a:glow>
                </a:effectLst>
              </a:rPr>
              <a:t>MENTOR: Mr. VIJAYANT KUMAR</a:t>
            </a:r>
          </a:p>
          <a:p>
            <a:r>
              <a:rPr lang="en-IN" sz="2400" dirty="0" smtClean="0">
                <a:solidFill>
                  <a:srgbClr val="7030A0"/>
                </a:solidFill>
                <a:effectLst>
                  <a:glow rad="63500">
                    <a:schemeClr val="accent6">
                      <a:satMod val="175000"/>
                      <a:alpha val="40000"/>
                    </a:schemeClr>
                  </a:glow>
                </a:effectLst>
              </a:rPr>
              <a:t>GUIDE : Mr. VINOD KUMAR</a:t>
            </a:r>
          </a:p>
          <a:p>
            <a:endParaRPr lang="en-IN" sz="2400" dirty="0" smtClean="0">
              <a:solidFill>
                <a:srgbClr val="7030A0"/>
              </a:solidFill>
              <a:effectLst>
                <a:glow rad="63500">
                  <a:schemeClr val="accent6">
                    <a:satMod val="175000"/>
                    <a:alpha val="40000"/>
                  </a:schemeClr>
                </a:glow>
              </a:effectLst>
            </a:endParaRPr>
          </a:p>
          <a:p>
            <a:endParaRPr lang="en-IN" sz="2400" dirty="0" smtClean="0">
              <a:solidFill>
                <a:srgbClr val="7030A0"/>
              </a:solidFill>
              <a:effectLst>
                <a:glow rad="63500">
                  <a:schemeClr val="accent6">
                    <a:satMod val="175000"/>
                    <a:alpha val="40000"/>
                  </a:schemeClr>
                </a:glow>
              </a:effectLst>
            </a:endParaRPr>
          </a:p>
          <a:p>
            <a:endParaRPr lang="en-IN" sz="2400" dirty="0">
              <a:solidFill>
                <a:srgbClr val="7030A0"/>
              </a:solidFill>
              <a:effectLst>
                <a:glow rad="63500">
                  <a:schemeClr val="accent6">
                    <a:satMod val="175000"/>
                    <a:alpha val="40000"/>
                  </a:schemeClr>
                </a:glow>
              </a:effectLst>
            </a:endParaRPr>
          </a:p>
          <a:p>
            <a:endParaRPr lang="en-IN" sz="2400" dirty="0" smtClean="0">
              <a:solidFill>
                <a:srgbClr val="7030A0"/>
              </a:solidFill>
              <a:effectLst>
                <a:glow rad="63500">
                  <a:schemeClr val="accent6">
                    <a:satMod val="175000"/>
                    <a:alpha val="40000"/>
                  </a:schemeClr>
                </a:glow>
              </a:effectLst>
            </a:endParaRPr>
          </a:p>
          <a:p>
            <a:endParaRPr lang="en-IN" sz="2400" dirty="0" smtClean="0">
              <a:solidFill>
                <a:srgbClr val="7030A0"/>
              </a:solidFill>
              <a:effectLst>
                <a:glow rad="63500">
                  <a:schemeClr val="accent6">
                    <a:satMod val="175000"/>
                    <a:alpha val="40000"/>
                  </a:schemeClr>
                </a:glow>
              </a:effectLst>
            </a:endParaRPr>
          </a:p>
          <a:p>
            <a:endParaRPr lang="en-IN" sz="2400" dirty="0" smtClean="0">
              <a:solidFill>
                <a:srgbClr val="7030A0"/>
              </a:solidFill>
              <a:effectLst>
                <a:glow rad="63500">
                  <a:schemeClr val="accent6">
                    <a:satMod val="175000"/>
                    <a:alpha val="40000"/>
                  </a:schemeClr>
                </a:glow>
              </a:effectLst>
            </a:endParaRPr>
          </a:p>
          <a:p>
            <a:r>
              <a:rPr lang="en-IN" sz="2400" dirty="0" smtClean="0">
                <a:solidFill>
                  <a:srgbClr val="7030A0"/>
                </a:solidFill>
                <a:effectLst>
                  <a:glow rad="63500">
                    <a:schemeClr val="accent6">
                      <a:satMod val="175000"/>
                      <a:alpha val="40000"/>
                    </a:schemeClr>
                  </a:glow>
                </a:effectLst>
              </a:rPr>
              <a:t>PRESENTED BY : KUNAL BHUSHAN VAIDYA</a:t>
            </a:r>
            <a:endParaRPr lang="en-US" sz="2400" dirty="0">
              <a:solidFill>
                <a:srgbClr val="7030A0"/>
              </a:solidFill>
              <a:effectLst>
                <a:glow rad="63500">
                  <a:schemeClr val="accent6">
                    <a:satMod val="175000"/>
                    <a:alpha val="40000"/>
                  </a:schemeClr>
                </a:glow>
              </a:effectLst>
            </a:endParaRPr>
          </a:p>
        </p:txBody>
      </p:sp>
      <p:pic>
        <p:nvPicPr>
          <p:cNvPr id="38914" name="Picture 2" descr="Tata Steel Distributor in Bihar"/>
          <p:cNvPicPr>
            <a:picLocks noChangeAspect="1" noChangeArrowheads="1"/>
          </p:cNvPicPr>
          <p:nvPr/>
        </p:nvPicPr>
        <p:blipFill>
          <a:blip r:embed="rId3"/>
          <a:srcRect/>
          <a:stretch>
            <a:fillRect/>
          </a:stretch>
        </p:blipFill>
        <p:spPr bwMode="auto">
          <a:xfrm>
            <a:off x="3500430" y="0"/>
            <a:ext cx="2000231" cy="1500174"/>
          </a:xfrm>
          <a:prstGeom prst="rect">
            <a:avLst/>
          </a:prstGeom>
          <a:noFill/>
        </p:spPr>
      </p:pic>
      <p:sp>
        <p:nvSpPr>
          <p:cNvPr id="38916" name="AutoShape 4" descr="IIT (ISM) Dhanbad - Wikipedi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8918" name="AutoShape 6" descr="IIT (ISM) Dhanbad - Wikipedi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8920" name="AutoShape 8" descr="IIT (ISM) Dhanbad - Wikipedi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8922" name="AutoShape 10" descr="IIT (ISM) Dhanbad - Wikipedi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38924" name="Picture 12" descr="JOB POST: Legal Counsel @IIT-ISM Dhanbad: Apply by May 10"/>
          <p:cNvPicPr>
            <a:picLocks noChangeAspect="1" noChangeArrowheads="1"/>
          </p:cNvPicPr>
          <p:nvPr/>
        </p:nvPicPr>
        <p:blipFill>
          <a:blip r:embed="rId4"/>
          <a:srcRect/>
          <a:stretch>
            <a:fillRect/>
          </a:stretch>
        </p:blipFill>
        <p:spPr bwMode="auto">
          <a:xfrm>
            <a:off x="3500430" y="3571876"/>
            <a:ext cx="1990725" cy="2295526"/>
          </a:xfrm>
          <a:prstGeom prst="rect">
            <a:avLst/>
          </a:prstGeom>
          <a:noFill/>
        </p:spPr>
      </p:pic>
      <p:sp>
        <p:nvSpPr>
          <p:cNvPr id="38926" name="AutoShape 14" descr="The Tata group. Leadership with Trus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8928" name="AutoShape 16" descr="The Tata group. Leadership with Trus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8930" name="AutoShape 18" descr="The Tata group. Leadership with Trus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8932" name="AutoShape 20" descr="The Tata group. Leadership with Trus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14290"/>
            <a:ext cx="9144000" cy="1362075"/>
          </a:xfrm>
        </p:spPr>
        <p:txBody>
          <a:bodyPr>
            <a:normAutofit/>
          </a:bodyPr>
          <a:lstStyle/>
          <a:p>
            <a:r>
              <a:rPr lang="en-IN" sz="3600" dirty="0" smtClean="0"/>
              <a:t>Stand wise study of </a:t>
            </a:r>
            <a:r>
              <a:rPr lang="en-IN" sz="3600" dirty="0" err="1" smtClean="0"/>
              <a:t>rollInG</a:t>
            </a:r>
            <a:r>
              <a:rPr lang="en-IN" sz="3600" dirty="0" smtClean="0"/>
              <a:t> Processes</a:t>
            </a:r>
            <a:endParaRPr lang="en-US" sz="3600" dirty="0"/>
          </a:p>
        </p:txBody>
      </p:sp>
      <p:sp>
        <p:nvSpPr>
          <p:cNvPr id="3" name="Text Placeholder 2"/>
          <p:cNvSpPr>
            <a:spLocks noGrp="1"/>
          </p:cNvSpPr>
          <p:nvPr>
            <p:ph type="body" idx="1"/>
          </p:nvPr>
        </p:nvSpPr>
        <p:spPr>
          <a:xfrm>
            <a:off x="214282" y="5214950"/>
            <a:ext cx="7772400" cy="1500187"/>
          </a:xfrm>
        </p:spPr>
        <p:txBody>
          <a:bodyPr>
            <a:noAutofit/>
          </a:bodyPr>
          <a:lstStyle/>
          <a:p>
            <a:pPr marL="514350" indent="-514350" algn="l">
              <a:buFont typeface="Arial" pitchFamily="34" charset="0"/>
              <a:buChar char="•"/>
            </a:pPr>
            <a:endParaRPr lang="en-IN" sz="2800" b="0" dirty="0" smtClean="0">
              <a:solidFill>
                <a:schemeClr val="accent1">
                  <a:lumMod val="50000"/>
                </a:schemeClr>
              </a:solidFill>
            </a:endParaRPr>
          </a:p>
          <a:p>
            <a:pPr marL="514350" indent="-514350" algn="l">
              <a:buFont typeface="Arial" pitchFamily="34" charset="0"/>
              <a:buChar char="•"/>
            </a:pPr>
            <a:endParaRPr lang="en-IN" sz="2800" dirty="0">
              <a:solidFill>
                <a:schemeClr val="accent1">
                  <a:lumMod val="50000"/>
                </a:schemeClr>
              </a:solidFill>
            </a:endParaRPr>
          </a:p>
          <a:p>
            <a:pPr marL="514350" indent="-514350" algn="l"/>
            <a:r>
              <a:rPr lang="en-IN" sz="2800" b="0" dirty="0" smtClean="0">
                <a:solidFill>
                  <a:schemeClr val="accent1">
                    <a:lumMod val="50000"/>
                  </a:schemeClr>
                </a:solidFill>
              </a:rPr>
              <a:t>Important Parameters of Rolling Process</a:t>
            </a:r>
          </a:p>
          <a:p>
            <a:pPr marL="514350" indent="-514350" algn="l">
              <a:buFont typeface="Arial" pitchFamily="34" charset="0"/>
              <a:buChar char="•"/>
            </a:pPr>
            <a:r>
              <a:rPr lang="en-IN" sz="2800" b="0" dirty="0" smtClean="0">
                <a:solidFill>
                  <a:schemeClr val="accent1">
                    <a:lumMod val="50000"/>
                  </a:schemeClr>
                </a:solidFill>
              </a:rPr>
              <a:t>Stand No</a:t>
            </a:r>
          </a:p>
          <a:p>
            <a:pPr marL="514350" indent="-514350" algn="l">
              <a:buFont typeface="Arial" pitchFamily="34" charset="0"/>
              <a:buChar char="•"/>
            </a:pPr>
            <a:r>
              <a:rPr lang="en-IN" sz="2800" dirty="0" smtClean="0">
                <a:solidFill>
                  <a:schemeClr val="accent1">
                    <a:lumMod val="50000"/>
                  </a:schemeClr>
                </a:solidFill>
              </a:rPr>
              <a:t>Number of Passes</a:t>
            </a:r>
          </a:p>
          <a:p>
            <a:pPr marL="514350" indent="-514350" algn="l">
              <a:buFont typeface="Arial" pitchFamily="34" charset="0"/>
              <a:buChar char="•"/>
            </a:pPr>
            <a:r>
              <a:rPr lang="en-IN" sz="2800" b="0" dirty="0" smtClean="0">
                <a:solidFill>
                  <a:schemeClr val="accent1">
                    <a:lumMod val="50000"/>
                  </a:schemeClr>
                </a:solidFill>
              </a:rPr>
              <a:t>Pass Profile</a:t>
            </a:r>
          </a:p>
          <a:p>
            <a:pPr marL="514350" indent="-514350" algn="l">
              <a:buFont typeface="Arial" pitchFamily="34" charset="0"/>
              <a:buChar char="•"/>
            </a:pPr>
            <a:r>
              <a:rPr lang="en-IN" sz="2800" dirty="0" smtClean="0">
                <a:solidFill>
                  <a:schemeClr val="accent1">
                    <a:lumMod val="50000"/>
                  </a:schemeClr>
                </a:solidFill>
              </a:rPr>
              <a:t>Stock Size</a:t>
            </a:r>
          </a:p>
          <a:p>
            <a:pPr marL="514350" indent="-514350" algn="l">
              <a:buFont typeface="Arial" pitchFamily="34" charset="0"/>
              <a:buChar char="•"/>
            </a:pPr>
            <a:r>
              <a:rPr lang="en-IN" sz="2800" b="0" dirty="0" smtClean="0">
                <a:solidFill>
                  <a:schemeClr val="accent1">
                    <a:lumMod val="50000"/>
                  </a:schemeClr>
                </a:solidFill>
              </a:rPr>
              <a:t>Entry Guide </a:t>
            </a:r>
          </a:p>
          <a:p>
            <a:pPr marL="514350" indent="-514350" algn="l">
              <a:buFont typeface="Arial" pitchFamily="34" charset="0"/>
              <a:buChar char="•"/>
            </a:pPr>
            <a:r>
              <a:rPr lang="en-IN" sz="2800" dirty="0" smtClean="0">
                <a:solidFill>
                  <a:schemeClr val="accent1">
                    <a:lumMod val="50000"/>
                  </a:schemeClr>
                </a:solidFill>
              </a:rPr>
              <a:t>Exit Guide</a:t>
            </a:r>
          </a:p>
          <a:p>
            <a:pPr marL="514350" indent="-514350" algn="l">
              <a:buFont typeface="Arial" pitchFamily="34" charset="0"/>
              <a:buChar char="•"/>
            </a:pPr>
            <a:r>
              <a:rPr lang="en-IN" sz="2800" b="0" dirty="0" smtClean="0">
                <a:solidFill>
                  <a:schemeClr val="accent1">
                    <a:lumMod val="50000"/>
                  </a:schemeClr>
                </a:solidFill>
              </a:rPr>
              <a:t>Roll Size</a:t>
            </a:r>
          </a:p>
          <a:p>
            <a:pPr marL="514350" indent="-514350" algn="l"/>
            <a:r>
              <a:rPr lang="en-IN" sz="2800" dirty="0">
                <a:solidFill>
                  <a:schemeClr val="accent1">
                    <a:lumMod val="50000"/>
                  </a:schemeClr>
                </a:solidFill>
              </a:rPr>
              <a:t> </a:t>
            </a:r>
            <a:r>
              <a:rPr lang="en-IN" sz="2800" dirty="0" smtClean="0">
                <a:solidFill>
                  <a:schemeClr val="accent1">
                    <a:lumMod val="50000"/>
                  </a:schemeClr>
                </a:solidFill>
              </a:rPr>
              <a:t>  RTD (Roller Twister Delivery Guide)</a:t>
            </a:r>
          </a:p>
          <a:p>
            <a:pPr marL="514350" indent="-514350" algn="l"/>
            <a:r>
              <a:rPr lang="en-IN" sz="2800" b="0" dirty="0">
                <a:solidFill>
                  <a:schemeClr val="accent1">
                    <a:lumMod val="50000"/>
                  </a:schemeClr>
                </a:solidFill>
              </a:rPr>
              <a:t> </a:t>
            </a:r>
            <a:r>
              <a:rPr lang="en-IN" sz="2800" b="0" dirty="0" smtClean="0">
                <a:solidFill>
                  <a:schemeClr val="accent1">
                    <a:lumMod val="50000"/>
                  </a:schemeClr>
                </a:solidFill>
              </a:rPr>
              <a:t>  RE (Roller Entry Guide)</a:t>
            </a:r>
          </a:p>
          <a:p>
            <a:pPr marL="514350" indent="-514350" algn="l"/>
            <a:r>
              <a:rPr lang="en-IN" sz="2800" dirty="0">
                <a:solidFill>
                  <a:schemeClr val="accent1">
                    <a:lumMod val="50000"/>
                  </a:schemeClr>
                </a:solidFill>
              </a:rPr>
              <a:t> </a:t>
            </a:r>
            <a:r>
              <a:rPr lang="en-IN" sz="2800" dirty="0" smtClean="0">
                <a:solidFill>
                  <a:schemeClr val="accent1">
                    <a:lumMod val="50000"/>
                  </a:schemeClr>
                </a:solidFill>
              </a:rPr>
              <a:t>  RF (Round Friction)</a:t>
            </a:r>
            <a:endParaRPr lang="en-IN" sz="2800" b="0" dirty="0" smtClean="0">
              <a:solidFill>
                <a:schemeClr val="accent1">
                  <a:lumMod val="50000"/>
                </a:schemeClr>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6" name="Content Placeholder 5"/>
          <p:cNvGraphicFramePr>
            <a:graphicFrameLocks noGrp="1"/>
          </p:cNvGraphicFramePr>
          <p:nvPr>
            <p:ph idx="1"/>
          </p:nvPr>
        </p:nvGraphicFramePr>
        <p:xfrm>
          <a:off x="142844" y="115648"/>
          <a:ext cx="8858312" cy="6668977"/>
        </p:xfrm>
        <a:graphic>
          <a:graphicData uri="http://schemas.openxmlformats.org/drawingml/2006/table">
            <a:tbl>
              <a:tblPr firstRow="1" bandRow="1">
                <a:tableStyleId>{5C22544A-7EE6-4342-B048-85BDC9FD1C3A}</a:tableStyleId>
              </a:tblPr>
              <a:tblGrid>
                <a:gridCol w="1056493"/>
                <a:gridCol w="1869185"/>
                <a:gridCol w="1381572"/>
                <a:gridCol w="2275531"/>
                <a:gridCol w="2275531"/>
              </a:tblGrid>
              <a:tr h="909411">
                <a:tc>
                  <a:txBody>
                    <a:bodyPr/>
                    <a:lstStyle/>
                    <a:p>
                      <a:r>
                        <a:rPr lang="en-IN" dirty="0" smtClean="0"/>
                        <a:t>Stand No</a:t>
                      </a:r>
                      <a:endParaRPr lang="en-US" dirty="0"/>
                    </a:p>
                  </a:txBody>
                  <a:tcPr/>
                </a:tc>
                <a:tc>
                  <a:txBody>
                    <a:bodyPr/>
                    <a:lstStyle/>
                    <a:p>
                      <a:r>
                        <a:rPr lang="en-IN" dirty="0" smtClean="0"/>
                        <a:t>Number of Passes and Pass Profile</a:t>
                      </a:r>
                      <a:endParaRPr lang="en-US" dirty="0"/>
                    </a:p>
                  </a:txBody>
                  <a:tcPr/>
                </a:tc>
                <a:tc>
                  <a:txBody>
                    <a:bodyPr/>
                    <a:lstStyle/>
                    <a:p>
                      <a:r>
                        <a:rPr lang="en-IN" dirty="0" smtClean="0"/>
                        <a:t>Stock Size</a:t>
                      </a:r>
                      <a:endParaRPr lang="en-US" dirty="0"/>
                    </a:p>
                  </a:txBody>
                  <a:tcPr/>
                </a:tc>
                <a:tc>
                  <a:txBody>
                    <a:bodyPr/>
                    <a:lstStyle/>
                    <a:p>
                      <a:r>
                        <a:rPr lang="en-IN" dirty="0" smtClean="0"/>
                        <a:t>Entry</a:t>
                      </a:r>
                      <a:r>
                        <a:rPr lang="en-IN" baseline="0" dirty="0" smtClean="0"/>
                        <a:t> G</a:t>
                      </a:r>
                      <a:r>
                        <a:rPr lang="en-IN" dirty="0" smtClean="0"/>
                        <a:t>uide</a:t>
                      </a:r>
                      <a:endParaRPr lang="en-US" dirty="0"/>
                    </a:p>
                  </a:txBody>
                  <a:tcPr/>
                </a:tc>
                <a:tc>
                  <a:txBody>
                    <a:bodyPr/>
                    <a:lstStyle/>
                    <a:p>
                      <a:r>
                        <a:rPr lang="en-IN" dirty="0" smtClean="0"/>
                        <a:t>Exit Guide</a:t>
                      </a:r>
                      <a:endParaRPr lang="en-US" dirty="0"/>
                    </a:p>
                  </a:txBody>
                  <a:tcPr/>
                </a:tc>
              </a:tr>
              <a:tr h="386389">
                <a:tc>
                  <a:txBody>
                    <a:bodyPr/>
                    <a:lstStyle/>
                    <a:p>
                      <a:r>
                        <a:rPr lang="en-IN" dirty="0" smtClean="0">
                          <a:latin typeface="+mn-lt"/>
                        </a:rPr>
                        <a:t>1</a:t>
                      </a:r>
                      <a:endParaRPr lang="en-US" dirty="0">
                        <a:latin typeface="+mn-lt"/>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4        Box</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90.6×146</a:t>
                      </a:r>
                    </a:p>
                  </a:txBody>
                  <a:tcPr/>
                </a:tc>
                <a:tc>
                  <a:txBody>
                    <a:bodyPr/>
                    <a:lstStyle/>
                    <a:p>
                      <a:r>
                        <a:rPr lang="en-IN" dirty="0" smtClean="0"/>
                        <a:t>Friction</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Friction</a:t>
                      </a:r>
                      <a:endParaRPr lang="en-US" dirty="0" smtClean="0"/>
                    </a:p>
                  </a:txBody>
                  <a:tcPr/>
                </a:tc>
              </a:tr>
              <a:tr h="386389">
                <a:tc>
                  <a:txBody>
                    <a:bodyPr/>
                    <a:lstStyle/>
                    <a:p>
                      <a:r>
                        <a:rPr lang="en-IN" dirty="0" smtClean="0"/>
                        <a:t>2</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4        Box</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62.5×153.5</a:t>
                      </a:r>
                    </a:p>
                  </a:txBody>
                  <a:tcPr/>
                </a:tc>
                <a:tc>
                  <a:txBody>
                    <a:bodyPr/>
                    <a:lstStyle/>
                    <a:p>
                      <a:r>
                        <a:rPr lang="en-IN" dirty="0" smtClean="0"/>
                        <a:t>Friction</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RTD</a:t>
                      </a:r>
                      <a:endParaRPr lang="en-US" dirty="0" smtClean="0"/>
                    </a:p>
                  </a:txBody>
                  <a:tcPr/>
                </a:tc>
              </a:tr>
              <a:tr h="386389">
                <a:tc>
                  <a:txBody>
                    <a:bodyPr/>
                    <a:lstStyle/>
                    <a:p>
                      <a:r>
                        <a:rPr lang="en-IN" dirty="0" smtClean="0"/>
                        <a:t>3</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4        Box</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85×88</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Friction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Friction</a:t>
                      </a:r>
                      <a:endParaRPr lang="en-US" dirty="0" smtClean="0"/>
                    </a:p>
                  </a:txBody>
                  <a:tcPr/>
                </a:tc>
              </a:tr>
              <a:tr h="386389">
                <a:tc>
                  <a:txBody>
                    <a:bodyPr/>
                    <a:lstStyle/>
                    <a:p>
                      <a:r>
                        <a:rPr lang="en-IN" dirty="0" smtClean="0"/>
                        <a:t>4</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4        Oval</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58×101</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Friction</a:t>
                      </a:r>
                      <a:endParaRPr lang="en-US" dirty="0" smtClean="0"/>
                    </a:p>
                  </a:txBody>
                  <a:tcPr/>
                </a:tc>
                <a:tc>
                  <a:txBody>
                    <a:bodyPr/>
                    <a:lstStyle/>
                    <a:p>
                      <a:r>
                        <a:rPr lang="en-IN" dirty="0" smtClean="0"/>
                        <a:t>RTD</a:t>
                      </a:r>
                      <a:endParaRPr lang="en-US" dirty="0"/>
                    </a:p>
                  </a:txBody>
                  <a:tcPr/>
                </a:tc>
              </a:tr>
              <a:tr h="386389">
                <a:tc>
                  <a:txBody>
                    <a:bodyPr/>
                    <a:lstStyle/>
                    <a:p>
                      <a:r>
                        <a:rPr lang="en-IN" dirty="0" smtClean="0"/>
                        <a:t>5</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4        Round</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69×70</a:t>
                      </a:r>
                    </a:p>
                  </a:txBody>
                  <a:tcPr/>
                </a:tc>
                <a:tc>
                  <a:txBody>
                    <a:bodyPr/>
                    <a:lstStyle/>
                    <a:p>
                      <a:r>
                        <a:rPr lang="en-IN" dirty="0" smtClean="0"/>
                        <a:t>RE</a:t>
                      </a:r>
                      <a:endParaRPr lang="en-US" dirty="0"/>
                    </a:p>
                  </a:txBody>
                  <a:tcPr/>
                </a:tc>
                <a:tc>
                  <a:txBody>
                    <a:bodyPr/>
                    <a:lstStyle/>
                    <a:p>
                      <a:r>
                        <a:rPr lang="en-IN" dirty="0" smtClean="0"/>
                        <a:t>RF</a:t>
                      </a:r>
                      <a:endParaRPr lang="en-US" dirty="0"/>
                    </a:p>
                  </a:txBody>
                  <a:tcPr/>
                </a:tc>
              </a:tr>
              <a:tr h="386389">
                <a:tc>
                  <a:txBody>
                    <a:bodyPr/>
                    <a:lstStyle/>
                    <a:p>
                      <a:r>
                        <a:rPr lang="en-IN" dirty="0" smtClean="0"/>
                        <a:t>6</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4        Oval</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38×84</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Friction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RTD</a:t>
                      </a:r>
                      <a:endParaRPr lang="en-US" dirty="0" smtClean="0"/>
                    </a:p>
                  </a:txBody>
                  <a:tcPr/>
                </a:tc>
              </a:tr>
              <a:tr h="386389">
                <a:tc>
                  <a:txBody>
                    <a:bodyPr/>
                    <a:lstStyle/>
                    <a:p>
                      <a:r>
                        <a:rPr lang="en-IN" dirty="0" smtClean="0"/>
                        <a:t>7</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4        Round</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55×49</a:t>
                      </a:r>
                    </a:p>
                  </a:txBody>
                  <a:tcPr/>
                </a:tc>
                <a:tc>
                  <a:txBody>
                    <a:bodyPr/>
                    <a:lstStyle/>
                    <a:p>
                      <a:r>
                        <a:rPr lang="en-IN" dirty="0" smtClean="0"/>
                        <a:t>RE</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RF</a:t>
                      </a:r>
                      <a:endParaRPr lang="en-US" dirty="0" smtClean="0"/>
                    </a:p>
                  </a:txBody>
                  <a:tcPr/>
                </a:tc>
              </a:tr>
              <a:tr h="386389">
                <a:tc>
                  <a:txBody>
                    <a:bodyPr/>
                    <a:lstStyle/>
                    <a:p>
                      <a:r>
                        <a:rPr lang="en-IN" dirty="0" smtClean="0"/>
                        <a:t>8</a:t>
                      </a:r>
                      <a:endParaRPr lang="en-US" dirty="0"/>
                    </a:p>
                  </a:txBody>
                  <a:tcPr/>
                </a:tc>
                <a:tc>
                  <a:txBody>
                    <a:bodyPr/>
                    <a:lstStyle/>
                    <a:p>
                      <a:r>
                        <a:rPr lang="en-IN" dirty="0" smtClean="0"/>
                        <a:t>6        Oval</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31×69</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Friction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RTD</a:t>
                      </a:r>
                      <a:endParaRPr lang="en-US" dirty="0" smtClean="0"/>
                    </a:p>
                  </a:txBody>
                  <a:tcPr/>
                </a:tc>
              </a:tr>
              <a:tr h="386389">
                <a:tc>
                  <a:txBody>
                    <a:bodyPr/>
                    <a:lstStyle/>
                    <a:p>
                      <a:r>
                        <a:rPr lang="en-IN" dirty="0" smtClean="0"/>
                        <a:t>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6        Round</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41×41</a:t>
                      </a:r>
                    </a:p>
                  </a:txBody>
                  <a:tcPr/>
                </a:tc>
                <a:tc>
                  <a:txBody>
                    <a:bodyPr/>
                    <a:lstStyle/>
                    <a:p>
                      <a:r>
                        <a:rPr lang="en-IN" dirty="0" smtClean="0"/>
                        <a:t>RE</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RF</a:t>
                      </a:r>
                      <a:endParaRPr lang="en-US" dirty="0" smtClean="0"/>
                    </a:p>
                  </a:txBody>
                  <a:tcPr/>
                </a:tc>
              </a:tr>
              <a:tr h="386389">
                <a:tc>
                  <a:txBody>
                    <a:bodyPr/>
                    <a:lstStyle/>
                    <a:p>
                      <a:r>
                        <a:rPr lang="en-IN" dirty="0" smtClean="0"/>
                        <a:t>10</a:t>
                      </a:r>
                      <a:endParaRPr lang="en-US" dirty="0"/>
                    </a:p>
                  </a:txBody>
                  <a:tcPr/>
                </a:tc>
                <a:tc>
                  <a:txBody>
                    <a:bodyPr/>
                    <a:lstStyle/>
                    <a:p>
                      <a:r>
                        <a:rPr lang="en-IN" dirty="0" smtClean="0"/>
                        <a:t>8        Oval</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20.5×51</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Friction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RTD</a:t>
                      </a:r>
                    </a:p>
                  </a:txBody>
                  <a:tcPr/>
                </a:tc>
              </a:tr>
              <a:tr h="386389">
                <a:tc>
                  <a:txBody>
                    <a:bodyPr/>
                    <a:lstStyle/>
                    <a:p>
                      <a:r>
                        <a:rPr lang="en-IN" dirty="0" smtClean="0"/>
                        <a:t>11</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8        Round</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29.5×30</a:t>
                      </a:r>
                    </a:p>
                  </a:txBody>
                  <a:tcPr/>
                </a:tc>
                <a:tc>
                  <a:txBody>
                    <a:bodyPr/>
                    <a:lstStyle/>
                    <a:p>
                      <a:r>
                        <a:rPr lang="en-IN" dirty="0" smtClean="0"/>
                        <a:t>RE</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RF</a:t>
                      </a:r>
                      <a:endParaRPr lang="en-US" dirty="0" smtClean="0"/>
                    </a:p>
                  </a:txBody>
                  <a:tcPr/>
                </a:tc>
              </a:tr>
              <a:tr h="386389">
                <a:tc>
                  <a:txBody>
                    <a:bodyPr/>
                    <a:lstStyle/>
                    <a:p>
                      <a:r>
                        <a:rPr lang="en-IN" dirty="0" smtClean="0"/>
                        <a:t>12</a:t>
                      </a:r>
                      <a:endParaRPr lang="en-US" dirty="0"/>
                    </a:p>
                  </a:txBody>
                  <a:tcPr/>
                </a:tc>
                <a:tc>
                  <a:txBody>
                    <a:bodyPr/>
                    <a:lstStyle/>
                    <a:p>
                      <a:r>
                        <a:rPr lang="en-IN" dirty="0" smtClean="0"/>
                        <a:t>12      Oval</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16.5×38</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Friction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RTD</a:t>
                      </a:r>
                      <a:endParaRPr lang="en-US" dirty="0" smtClean="0"/>
                    </a:p>
                  </a:txBody>
                  <a:tcPr/>
                </a:tc>
              </a:tr>
              <a:tr h="386389">
                <a:tc>
                  <a:txBody>
                    <a:bodyPr/>
                    <a:lstStyle/>
                    <a:p>
                      <a:r>
                        <a:rPr lang="en-IN" dirty="0" smtClean="0"/>
                        <a:t>13</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12      Round</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23×23.5</a:t>
                      </a:r>
                    </a:p>
                  </a:txBody>
                  <a:tcPr/>
                </a:tc>
                <a:tc>
                  <a:txBody>
                    <a:bodyPr/>
                    <a:lstStyle/>
                    <a:p>
                      <a:r>
                        <a:rPr lang="en-IN" dirty="0" smtClean="0"/>
                        <a:t>RE</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RF</a:t>
                      </a:r>
                      <a:endParaRPr lang="en-US" dirty="0" smtClean="0"/>
                    </a:p>
                  </a:txBody>
                  <a:tcPr/>
                </a:tc>
              </a:tr>
              <a:tr h="363764">
                <a:tc>
                  <a:txBody>
                    <a:bodyPr/>
                    <a:lstStyle/>
                    <a:p>
                      <a:r>
                        <a:rPr lang="en-IN" dirty="0" smtClean="0"/>
                        <a:t>14</a:t>
                      </a:r>
                      <a:endParaRPr lang="en-US" dirty="0"/>
                    </a:p>
                  </a:txBody>
                  <a:tcPr/>
                </a:tc>
                <a:tc>
                  <a:txBody>
                    <a:bodyPr/>
                    <a:lstStyle/>
                    <a:p>
                      <a:r>
                        <a:rPr lang="en-IN" dirty="0" smtClean="0"/>
                        <a:t>16      Oval</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15×28</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Friction</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RTD</a:t>
                      </a:r>
                      <a:endParaRPr lang="en-US" dirty="0" smtClean="0"/>
                    </a:p>
                  </a:txBody>
                  <a:tcPr/>
                </a:tc>
              </a:tr>
              <a:tr h="363764">
                <a:tc>
                  <a:txBody>
                    <a:bodyPr/>
                    <a:lstStyle/>
                    <a:p>
                      <a:r>
                        <a:rPr lang="en-IN" dirty="0" smtClean="0"/>
                        <a:t>15</a:t>
                      </a:r>
                      <a:endParaRPr lang="en-US" dirty="0"/>
                    </a:p>
                  </a:txBody>
                  <a:tcPr/>
                </a:tc>
                <a:tc>
                  <a:txBody>
                    <a:bodyPr/>
                    <a:lstStyle/>
                    <a:p>
                      <a:r>
                        <a:rPr lang="en-IN" dirty="0" smtClean="0"/>
                        <a:t>16      Round</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dirty="0" smtClean="0">
                          <a:solidFill>
                            <a:schemeClr val="tx1"/>
                          </a:solidFill>
                          <a:effectLst/>
                          <a:latin typeface="Calibri" panose="020F0502020204030204" pitchFamily="34" charset="0"/>
                        </a:rPr>
                        <a:t>18.9×19.7</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RE</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RF</a:t>
                      </a:r>
                      <a:endParaRPr lang="en-US" dirty="0" smtClean="0"/>
                    </a:p>
                  </a:txBody>
                  <a:tcPr/>
                </a:tc>
              </a:tr>
            </a:tbl>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6" name="Content Placeholder 5"/>
          <p:cNvGraphicFramePr>
            <a:graphicFrameLocks noGrp="1"/>
          </p:cNvGraphicFramePr>
          <p:nvPr>
            <p:ph idx="1"/>
          </p:nvPr>
        </p:nvGraphicFramePr>
        <p:xfrm>
          <a:off x="142845" y="142859"/>
          <a:ext cx="8786873" cy="6588000"/>
        </p:xfrm>
        <a:graphic>
          <a:graphicData uri="http://schemas.openxmlformats.org/drawingml/2006/table">
            <a:tbl>
              <a:tblPr firstRow="1" bandRow="1">
                <a:tableStyleId>{5C22544A-7EE6-4342-B048-85BDC9FD1C3A}</a:tableStyleId>
              </a:tblPr>
              <a:tblGrid>
                <a:gridCol w="1071569"/>
                <a:gridCol w="1857388"/>
                <a:gridCol w="1428760"/>
                <a:gridCol w="2286016"/>
                <a:gridCol w="2143140"/>
              </a:tblGrid>
              <a:tr h="942540">
                <a:tc>
                  <a:txBody>
                    <a:bodyPr/>
                    <a:lstStyle/>
                    <a:p>
                      <a:r>
                        <a:rPr lang="en-IN" dirty="0" smtClean="0"/>
                        <a:t>Stand No</a:t>
                      </a:r>
                      <a:endParaRPr lang="en-US" dirty="0"/>
                    </a:p>
                  </a:txBody>
                  <a:tcPr/>
                </a:tc>
                <a:tc>
                  <a:txBody>
                    <a:bodyPr/>
                    <a:lstStyle/>
                    <a:p>
                      <a:r>
                        <a:rPr lang="en-IN" dirty="0" smtClean="0"/>
                        <a:t>Number of</a:t>
                      </a:r>
                      <a:r>
                        <a:rPr lang="en-IN" baseline="0" dirty="0" smtClean="0"/>
                        <a:t> </a:t>
                      </a:r>
                      <a:r>
                        <a:rPr lang="en-IN" dirty="0" smtClean="0"/>
                        <a:t>Passes and Pass Profile</a:t>
                      </a:r>
                      <a:endParaRPr lang="en-US" dirty="0"/>
                    </a:p>
                  </a:txBody>
                  <a:tcPr/>
                </a:tc>
                <a:tc>
                  <a:txBody>
                    <a:bodyPr/>
                    <a:lstStyle/>
                    <a:p>
                      <a:r>
                        <a:rPr lang="en-IN" dirty="0" smtClean="0"/>
                        <a:t>Stock Size</a:t>
                      </a:r>
                      <a:endParaRPr lang="en-US" dirty="0"/>
                    </a:p>
                  </a:txBody>
                  <a:tcPr/>
                </a:tc>
                <a:tc>
                  <a:txBody>
                    <a:bodyPr/>
                    <a:lstStyle/>
                    <a:p>
                      <a:r>
                        <a:rPr lang="en-IN" dirty="0" smtClean="0"/>
                        <a:t>Entry </a:t>
                      </a:r>
                      <a:r>
                        <a:rPr lang="en-IN" baseline="0" dirty="0" smtClean="0"/>
                        <a:t>G</a:t>
                      </a:r>
                      <a:r>
                        <a:rPr lang="en-IN" dirty="0" smtClean="0"/>
                        <a:t>uide</a:t>
                      </a:r>
                      <a:endParaRPr lang="en-US" dirty="0"/>
                    </a:p>
                  </a:txBody>
                  <a:tcPr/>
                </a:tc>
                <a:tc>
                  <a:txBody>
                    <a:bodyPr/>
                    <a:lstStyle/>
                    <a:p>
                      <a:r>
                        <a:rPr lang="en-IN" dirty="0" smtClean="0"/>
                        <a:t>Exit Guide</a:t>
                      </a:r>
                      <a:endParaRPr lang="en-US" dirty="0"/>
                    </a:p>
                  </a:txBody>
                  <a:tcPr/>
                </a:tc>
              </a:tr>
              <a:tr h="564546">
                <a:tc>
                  <a:txBody>
                    <a:bodyPr/>
                    <a:lstStyle/>
                    <a:p>
                      <a:r>
                        <a:rPr lang="en-IN" dirty="0" smtClean="0"/>
                        <a:t>16</a:t>
                      </a:r>
                      <a:endParaRPr lang="en-US" dirty="0"/>
                    </a:p>
                  </a:txBody>
                  <a:tcPr/>
                </a:tc>
                <a:tc>
                  <a:txBody>
                    <a:bodyPr/>
                    <a:lstStyle/>
                    <a:p>
                      <a:r>
                        <a:rPr lang="en-IN" dirty="0" smtClean="0"/>
                        <a:t>2       Oval    </a:t>
                      </a:r>
                      <a:endParaRPr lang="en-US" dirty="0"/>
                    </a:p>
                  </a:txBody>
                  <a:tcPr/>
                </a:tc>
                <a:tc>
                  <a:txBody>
                    <a:bodyPr/>
                    <a:lstStyle/>
                    <a:p>
                      <a:r>
                        <a:rPr lang="en-IN" dirty="0" smtClean="0"/>
                        <a:t>10.7x20</a:t>
                      </a:r>
                      <a:endParaRPr lang="en-US" dirty="0"/>
                    </a:p>
                  </a:txBody>
                  <a:tcPr/>
                </a:tc>
                <a:tc>
                  <a:txBody>
                    <a:bodyPr/>
                    <a:lstStyle/>
                    <a:p>
                      <a:r>
                        <a:rPr lang="en-IN" dirty="0" smtClean="0"/>
                        <a:t>Fixed Guide</a:t>
                      </a:r>
                      <a:endParaRPr lang="en-US" dirty="0"/>
                    </a:p>
                  </a:txBody>
                  <a:tcPr/>
                </a:tc>
                <a:tc>
                  <a:txBody>
                    <a:bodyPr/>
                    <a:lstStyle/>
                    <a:p>
                      <a:r>
                        <a:rPr lang="en-IN" dirty="0" smtClean="0"/>
                        <a:t>Nozzle</a:t>
                      </a:r>
                      <a:endParaRPr lang="en-US" dirty="0"/>
                    </a:p>
                  </a:txBody>
                  <a:tcPr/>
                </a:tc>
              </a:tr>
              <a:tr h="564546">
                <a:tc>
                  <a:txBody>
                    <a:bodyPr/>
                    <a:lstStyle/>
                    <a:p>
                      <a:r>
                        <a:rPr lang="en-IN" dirty="0" smtClean="0"/>
                        <a:t>17</a:t>
                      </a:r>
                      <a:endParaRPr lang="en-US" dirty="0"/>
                    </a:p>
                  </a:txBody>
                  <a:tcPr/>
                </a:tc>
                <a:tc>
                  <a:txBody>
                    <a:bodyPr/>
                    <a:lstStyle/>
                    <a:p>
                      <a:r>
                        <a:rPr lang="en-IN" dirty="0" smtClean="0"/>
                        <a:t>2       Round</a:t>
                      </a:r>
                      <a:endParaRPr lang="en-US" dirty="0"/>
                    </a:p>
                  </a:txBody>
                  <a:tcPr/>
                </a:tc>
                <a:tc>
                  <a:txBody>
                    <a:bodyPr/>
                    <a:lstStyle/>
                    <a:p>
                      <a:r>
                        <a:rPr lang="en-IN" dirty="0" smtClean="0"/>
                        <a:t>13.7</a:t>
                      </a:r>
                      <a:endParaRPr lang="en-US" dirty="0"/>
                    </a:p>
                  </a:txBody>
                  <a:tcPr/>
                </a:tc>
                <a:tc>
                  <a:txBody>
                    <a:bodyPr/>
                    <a:lstStyle/>
                    <a:p>
                      <a:r>
                        <a:rPr lang="en-IN" dirty="0" smtClean="0"/>
                        <a:t>820 A/1</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Nozzle</a:t>
                      </a:r>
                      <a:endParaRPr lang="en-US" dirty="0" smtClean="0"/>
                    </a:p>
                  </a:txBody>
                  <a:tcPr/>
                </a:tc>
              </a:tr>
              <a:tr h="564546">
                <a:tc>
                  <a:txBody>
                    <a:bodyPr/>
                    <a:lstStyle/>
                    <a:p>
                      <a:r>
                        <a:rPr lang="en-IN" dirty="0" smtClean="0"/>
                        <a:t>18</a:t>
                      </a:r>
                      <a:endParaRPr lang="en-US" dirty="0"/>
                    </a:p>
                  </a:txBody>
                  <a:tcPr/>
                </a:tc>
                <a:tc>
                  <a:txBody>
                    <a:bodyPr/>
                    <a:lstStyle/>
                    <a:p>
                      <a:r>
                        <a:rPr lang="en-IN" dirty="0" smtClean="0"/>
                        <a:t>2       Oval</a:t>
                      </a:r>
                      <a:endParaRPr lang="en-US" dirty="0"/>
                    </a:p>
                  </a:txBody>
                  <a:tcPr/>
                </a:tc>
                <a:tc>
                  <a:txBody>
                    <a:bodyPr/>
                    <a:lstStyle/>
                    <a:p>
                      <a:r>
                        <a:rPr lang="en-IN" dirty="0" smtClean="0"/>
                        <a:t>8.7x16</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Fixed Guide</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Nozzle</a:t>
                      </a:r>
                      <a:endParaRPr lang="en-US" dirty="0" smtClean="0"/>
                    </a:p>
                  </a:txBody>
                  <a:tcPr/>
                </a:tc>
              </a:tr>
              <a:tr h="564546">
                <a:tc>
                  <a:txBody>
                    <a:bodyPr/>
                    <a:lstStyle/>
                    <a:p>
                      <a:r>
                        <a:rPr lang="en-IN" dirty="0" smtClean="0"/>
                        <a:t>19</a:t>
                      </a:r>
                      <a:endParaRPr lang="en-US" dirty="0"/>
                    </a:p>
                  </a:txBody>
                  <a:tcPr/>
                </a:tc>
                <a:tc>
                  <a:txBody>
                    <a:bodyPr/>
                    <a:lstStyle/>
                    <a:p>
                      <a:r>
                        <a:rPr lang="en-IN" dirty="0" smtClean="0"/>
                        <a:t>2       Round</a:t>
                      </a:r>
                      <a:endParaRPr lang="en-US" dirty="0"/>
                    </a:p>
                  </a:txBody>
                  <a:tcPr/>
                </a:tc>
                <a:tc>
                  <a:txBody>
                    <a:bodyPr/>
                    <a:lstStyle/>
                    <a:p>
                      <a:r>
                        <a:rPr lang="en-IN" dirty="0" smtClean="0"/>
                        <a:t>11.1</a:t>
                      </a:r>
                      <a:endParaRPr lang="en-US" dirty="0"/>
                    </a:p>
                  </a:txBody>
                  <a:tcPr/>
                </a:tc>
                <a:tc>
                  <a:txBody>
                    <a:bodyPr/>
                    <a:lstStyle/>
                    <a:p>
                      <a:r>
                        <a:rPr lang="en-IN" dirty="0" smtClean="0"/>
                        <a:t>820 A</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Nozzle</a:t>
                      </a:r>
                      <a:endParaRPr lang="en-US" dirty="0" smtClean="0"/>
                    </a:p>
                  </a:txBody>
                  <a:tcPr/>
                </a:tc>
              </a:tr>
              <a:tr h="564546">
                <a:tc>
                  <a:txBody>
                    <a:bodyPr/>
                    <a:lstStyle/>
                    <a:p>
                      <a:r>
                        <a:rPr lang="en-IN" dirty="0" smtClean="0"/>
                        <a:t>20</a:t>
                      </a:r>
                      <a:endParaRPr lang="en-US" dirty="0"/>
                    </a:p>
                  </a:txBody>
                  <a:tcPr/>
                </a:tc>
                <a:tc>
                  <a:txBody>
                    <a:bodyPr/>
                    <a:lstStyle/>
                    <a:p>
                      <a:r>
                        <a:rPr lang="en-IN" dirty="0" smtClean="0"/>
                        <a:t>2       Oval</a:t>
                      </a:r>
                      <a:endParaRPr lang="en-US" dirty="0"/>
                    </a:p>
                  </a:txBody>
                  <a:tcPr/>
                </a:tc>
                <a:tc>
                  <a:txBody>
                    <a:bodyPr/>
                    <a:lstStyle/>
                    <a:p>
                      <a:r>
                        <a:rPr lang="en-IN" dirty="0" smtClean="0"/>
                        <a:t>6.7x14</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Fixed Guide</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Nozzle</a:t>
                      </a:r>
                      <a:endParaRPr lang="en-US" dirty="0" smtClean="0"/>
                    </a:p>
                  </a:txBody>
                  <a:tcPr/>
                </a:tc>
              </a:tr>
              <a:tr h="564546">
                <a:tc>
                  <a:txBody>
                    <a:bodyPr/>
                    <a:lstStyle/>
                    <a:p>
                      <a:r>
                        <a:rPr lang="en-IN" dirty="0" smtClean="0"/>
                        <a:t>21</a:t>
                      </a:r>
                      <a:endParaRPr lang="en-US" dirty="0"/>
                    </a:p>
                  </a:txBody>
                  <a:tcPr/>
                </a:tc>
                <a:tc>
                  <a:txBody>
                    <a:bodyPr/>
                    <a:lstStyle/>
                    <a:p>
                      <a:r>
                        <a:rPr lang="en-IN" dirty="0" smtClean="0"/>
                        <a:t>2       Round</a:t>
                      </a:r>
                      <a:endParaRPr lang="en-US" dirty="0"/>
                    </a:p>
                  </a:txBody>
                  <a:tcPr/>
                </a:tc>
                <a:tc>
                  <a:txBody>
                    <a:bodyPr/>
                    <a:lstStyle/>
                    <a:p>
                      <a:r>
                        <a:rPr lang="en-IN" dirty="0" smtClean="0"/>
                        <a:t>8.9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820 A</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Nozzle</a:t>
                      </a:r>
                      <a:endParaRPr lang="en-US" dirty="0" smtClean="0"/>
                    </a:p>
                  </a:txBody>
                  <a:tcPr/>
                </a:tc>
              </a:tr>
              <a:tr h="564546">
                <a:tc>
                  <a:txBody>
                    <a:bodyPr/>
                    <a:lstStyle/>
                    <a:p>
                      <a:r>
                        <a:rPr lang="en-IN" dirty="0" smtClean="0"/>
                        <a:t>22</a:t>
                      </a:r>
                      <a:endParaRPr lang="en-US" dirty="0"/>
                    </a:p>
                  </a:txBody>
                  <a:tcPr/>
                </a:tc>
                <a:tc>
                  <a:txBody>
                    <a:bodyPr/>
                    <a:lstStyle/>
                    <a:p>
                      <a:r>
                        <a:rPr lang="en-IN" dirty="0" smtClean="0"/>
                        <a:t>2       Oval</a:t>
                      </a:r>
                      <a:endParaRPr lang="en-US" dirty="0"/>
                    </a:p>
                  </a:txBody>
                  <a:tcPr/>
                </a:tc>
                <a:tc>
                  <a:txBody>
                    <a:bodyPr/>
                    <a:lstStyle/>
                    <a:p>
                      <a:r>
                        <a:rPr lang="en-IN" dirty="0" smtClean="0"/>
                        <a:t>5.5x11</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Fixed Guide</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Nozzle</a:t>
                      </a:r>
                      <a:endParaRPr lang="en-US" dirty="0" smtClean="0"/>
                    </a:p>
                  </a:txBody>
                  <a:tcPr/>
                </a:tc>
              </a:tr>
              <a:tr h="564546">
                <a:tc>
                  <a:txBody>
                    <a:bodyPr/>
                    <a:lstStyle/>
                    <a:p>
                      <a:r>
                        <a:rPr lang="en-IN" dirty="0" smtClean="0"/>
                        <a:t>23</a:t>
                      </a:r>
                      <a:endParaRPr lang="en-US" dirty="0"/>
                    </a:p>
                  </a:txBody>
                  <a:tcPr/>
                </a:tc>
                <a:tc>
                  <a:txBody>
                    <a:bodyPr/>
                    <a:lstStyle/>
                    <a:p>
                      <a:r>
                        <a:rPr lang="en-IN" dirty="0" smtClean="0"/>
                        <a:t>2       Round</a:t>
                      </a:r>
                      <a:endParaRPr lang="en-US" dirty="0"/>
                    </a:p>
                  </a:txBody>
                  <a:tcPr/>
                </a:tc>
                <a:tc>
                  <a:txBody>
                    <a:bodyPr/>
                    <a:lstStyle/>
                    <a:p>
                      <a:r>
                        <a:rPr lang="en-IN" dirty="0" smtClean="0"/>
                        <a:t>7.2</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820 A</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Nozzle</a:t>
                      </a:r>
                      <a:endParaRPr lang="en-US" dirty="0" smtClean="0"/>
                    </a:p>
                  </a:txBody>
                  <a:tcPr/>
                </a:tc>
              </a:tr>
              <a:tr h="564546">
                <a:tc>
                  <a:txBody>
                    <a:bodyPr/>
                    <a:lstStyle/>
                    <a:p>
                      <a:r>
                        <a:rPr lang="en-IN" dirty="0" smtClean="0"/>
                        <a:t>24</a:t>
                      </a:r>
                      <a:endParaRPr lang="en-US" dirty="0"/>
                    </a:p>
                  </a:txBody>
                  <a:tcPr/>
                </a:tc>
                <a:tc>
                  <a:txBody>
                    <a:bodyPr/>
                    <a:lstStyle/>
                    <a:p>
                      <a:r>
                        <a:rPr lang="en-IN" dirty="0" smtClean="0"/>
                        <a:t>2       Oval</a:t>
                      </a:r>
                      <a:endParaRPr lang="en-US" dirty="0"/>
                    </a:p>
                  </a:txBody>
                  <a:tcPr/>
                </a:tc>
                <a:tc>
                  <a:txBody>
                    <a:bodyPr/>
                    <a:lstStyle/>
                    <a:p>
                      <a:r>
                        <a:rPr lang="en-IN" dirty="0" smtClean="0"/>
                        <a:t>4.4x8.2</a:t>
                      </a:r>
                      <a:endParaRPr lang="en-US" dirty="0"/>
                    </a:p>
                  </a:txBody>
                  <a:tcPr/>
                </a:tc>
                <a:tc>
                  <a:txBody>
                    <a:bodyPr/>
                    <a:lstStyle/>
                    <a:p>
                      <a:r>
                        <a:rPr lang="en-IN" dirty="0" smtClean="0"/>
                        <a:t>Fixed Guide</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Nozzle</a:t>
                      </a:r>
                      <a:endParaRPr lang="en-US" dirty="0"/>
                    </a:p>
                  </a:txBody>
                  <a:tcPr/>
                </a:tc>
              </a:tr>
              <a:tr h="564546">
                <a:tc>
                  <a:txBody>
                    <a:bodyPr/>
                    <a:lstStyle/>
                    <a:p>
                      <a:r>
                        <a:rPr lang="en-IN" dirty="0" smtClean="0"/>
                        <a:t>25</a:t>
                      </a:r>
                      <a:endParaRPr lang="en-US" dirty="0"/>
                    </a:p>
                  </a:txBody>
                  <a:tcPr/>
                </a:tc>
                <a:tc>
                  <a:txBody>
                    <a:bodyPr/>
                    <a:lstStyle/>
                    <a:p>
                      <a:r>
                        <a:rPr lang="en-IN" dirty="0" smtClean="0"/>
                        <a:t>4       Round</a:t>
                      </a:r>
                      <a:endParaRPr lang="en-US" dirty="0"/>
                    </a:p>
                  </a:txBody>
                  <a:tcPr/>
                </a:tc>
                <a:tc>
                  <a:txBody>
                    <a:bodyPr/>
                    <a:lstStyle/>
                    <a:p>
                      <a:r>
                        <a:rPr lang="en-IN" dirty="0" smtClean="0"/>
                        <a:t>5x57</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820 A</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smtClean="0"/>
                        <a:t>Nozzle</a:t>
                      </a:r>
                      <a:endParaRPr lang="en-US" dirty="0" smtClean="0"/>
                    </a:p>
                  </a:txBody>
                  <a:tcPr/>
                </a:tc>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71472" y="0"/>
            <a:ext cx="7772400" cy="1824030"/>
          </a:xfrm>
        </p:spPr>
        <p:txBody>
          <a:bodyPr>
            <a:normAutofit fontScale="90000"/>
          </a:bodyPr>
          <a:lstStyle/>
          <a:p>
            <a:r>
              <a:rPr lang="en-IN" b="1" dirty="0" smtClean="0"/>
              <a:t>    Yield Improvement and Scrap    </a:t>
            </a:r>
            <a:br>
              <a:rPr lang="en-IN" b="1" dirty="0" smtClean="0"/>
            </a:br>
            <a:r>
              <a:rPr lang="en-IN" dirty="0"/>
              <a:t> </a:t>
            </a:r>
            <a:r>
              <a:rPr lang="en-IN" b="1" dirty="0" smtClean="0"/>
              <a:t>   Reduction</a:t>
            </a:r>
            <a:r>
              <a:rPr lang="en-US" dirty="0"/>
              <a:t/>
            </a:r>
            <a:br>
              <a:rPr lang="en-US" dirty="0"/>
            </a:br>
            <a:r>
              <a:rPr lang="en-US" dirty="0" smtClean="0"/>
              <a:t>    </a:t>
            </a:r>
            <a:r>
              <a:rPr lang="en-US" sz="4900" dirty="0" smtClean="0">
                <a:solidFill>
                  <a:srgbClr val="00B0F0"/>
                </a:solidFill>
                <a:latin typeface="Berlin Sans FB Demi" pitchFamily="34" charset="0"/>
              </a:rPr>
              <a:t>Methodology</a:t>
            </a:r>
            <a:endParaRPr lang="en-US" dirty="0">
              <a:solidFill>
                <a:srgbClr val="00B0F0"/>
              </a:solidFill>
              <a:latin typeface="Berlin Sans FB Demi" pitchFamily="34" charset="0"/>
            </a:endParaRPr>
          </a:p>
        </p:txBody>
      </p:sp>
      <p:sp>
        <p:nvSpPr>
          <p:cNvPr id="2" name="Text Placeholder 1"/>
          <p:cNvSpPr>
            <a:spLocks noGrp="1"/>
          </p:cNvSpPr>
          <p:nvPr>
            <p:ph type="body" idx="1"/>
          </p:nvPr>
        </p:nvSpPr>
        <p:spPr>
          <a:xfrm>
            <a:off x="928662" y="2428868"/>
            <a:ext cx="8786874" cy="3757634"/>
          </a:xfrm>
        </p:spPr>
        <p:txBody>
          <a:bodyPr>
            <a:noAutofit/>
          </a:bodyPr>
          <a:lstStyle/>
          <a:p>
            <a:pPr algn="just">
              <a:buFont typeface="Arial" pitchFamily="34" charset="0"/>
              <a:buChar char="•"/>
            </a:pPr>
            <a:r>
              <a:rPr lang="en-IN" sz="2200" b="0" cap="none" dirty="0" smtClean="0">
                <a:solidFill>
                  <a:srgbClr val="FF0000"/>
                </a:solidFill>
              </a:rPr>
              <a:t>Identifying Yield Losses in Total</a:t>
            </a:r>
          </a:p>
          <a:p>
            <a:pPr algn="just"/>
            <a:r>
              <a:rPr lang="en-IN" sz="2200" b="0" cap="none" dirty="0" smtClean="0"/>
              <a:t> -Sources of Yield Loss</a:t>
            </a:r>
          </a:p>
          <a:p>
            <a:pPr algn="just"/>
            <a:r>
              <a:rPr lang="en-IN" sz="2200" b="0" cap="none" dirty="0" smtClean="0"/>
              <a:t> -Reasons of yield Loss</a:t>
            </a:r>
          </a:p>
          <a:p>
            <a:pPr algn="just"/>
            <a:r>
              <a:rPr lang="en-IN" sz="2200" b="0" cap="none" dirty="0" smtClean="0"/>
              <a:t> -Material and capital lost due to it </a:t>
            </a:r>
          </a:p>
          <a:p>
            <a:pPr algn="just"/>
            <a:r>
              <a:rPr lang="en-IN" sz="2200" b="0" cap="none" dirty="0" smtClean="0"/>
              <a:t> -Suggestions for Yield Improvement</a:t>
            </a:r>
          </a:p>
          <a:p>
            <a:pPr algn="just"/>
            <a:endParaRPr lang="en-IN" sz="2200" b="0" cap="none" dirty="0" smtClean="0"/>
          </a:p>
          <a:p>
            <a:pPr algn="just">
              <a:buFont typeface="Arial" pitchFamily="34" charset="0"/>
              <a:buChar char="•"/>
            </a:pPr>
            <a:r>
              <a:rPr lang="en-IN" sz="2200" b="0" cap="none" dirty="0" smtClean="0">
                <a:solidFill>
                  <a:srgbClr val="FF0000"/>
                </a:solidFill>
              </a:rPr>
              <a:t>Identifying Sources of Scrap</a:t>
            </a:r>
          </a:p>
          <a:p>
            <a:pPr algn="just"/>
            <a:r>
              <a:rPr lang="en-IN" sz="2200" b="0" cap="none" dirty="0" smtClean="0"/>
              <a:t> -To know the reasons for Scrap production</a:t>
            </a:r>
          </a:p>
          <a:p>
            <a:pPr algn="just"/>
            <a:r>
              <a:rPr lang="en-IN" sz="2200" b="0" cap="none" dirty="0" smtClean="0"/>
              <a:t> -To find and suggest methods for Scrap        </a:t>
            </a:r>
          </a:p>
          <a:p>
            <a:pPr algn="just"/>
            <a:r>
              <a:rPr lang="en-IN" sz="2200" b="0" cap="none" dirty="0" smtClean="0"/>
              <a:t>   reduction</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 name="Table 33"/>
          <p:cNvGraphicFramePr>
            <a:graphicFrameLocks noGrp="1"/>
          </p:cNvGraphicFramePr>
          <p:nvPr/>
        </p:nvGraphicFramePr>
        <p:xfrm>
          <a:off x="0" y="2"/>
          <a:ext cx="9072000" cy="6767998"/>
        </p:xfrm>
        <a:graphic>
          <a:graphicData uri="http://schemas.openxmlformats.org/drawingml/2006/table">
            <a:tbl>
              <a:tblPr firstRow="1" bandRow="1">
                <a:tableStyleId>{00A15C55-8517-42AA-B614-E9B94910E393}</a:tableStyleId>
              </a:tblPr>
              <a:tblGrid>
                <a:gridCol w="4572000"/>
                <a:gridCol w="4500000"/>
              </a:tblGrid>
              <a:tr h="742584">
                <a:tc>
                  <a:txBody>
                    <a:bodyPr/>
                    <a:lstStyle/>
                    <a:p>
                      <a:r>
                        <a:rPr lang="en-IN" sz="2400" dirty="0" smtClean="0"/>
                        <a:t>Yield Loss </a:t>
                      </a:r>
                      <a:endParaRPr lang="en-US" sz="2400" dirty="0"/>
                    </a:p>
                  </a:txBody>
                  <a:tcPr/>
                </a:tc>
                <a:tc>
                  <a:txBody>
                    <a:bodyPr/>
                    <a:lstStyle/>
                    <a:p>
                      <a:r>
                        <a:rPr lang="en-IN" sz="2400" dirty="0" smtClean="0"/>
                        <a:t> Source</a:t>
                      </a:r>
                      <a:endParaRPr lang="en-US" sz="2400" dirty="0"/>
                    </a:p>
                  </a:txBody>
                  <a:tcPr/>
                </a:tc>
              </a:tr>
              <a:tr h="742584">
                <a:tc>
                  <a:txBody>
                    <a:bodyPr/>
                    <a:lstStyle/>
                    <a:p>
                      <a:r>
                        <a:rPr lang="en-US" sz="2400" dirty="0" smtClean="0">
                          <a:ln>
                            <a:solidFill>
                              <a:srgbClr val="00B0F0"/>
                            </a:solidFill>
                          </a:ln>
                        </a:rPr>
                        <a:t> 1) Scales </a:t>
                      </a:r>
                      <a:endParaRPr lang="en-US" sz="2400" dirty="0"/>
                    </a:p>
                  </a:txBody>
                  <a:tcPr/>
                </a:tc>
                <a:tc>
                  <a:txBody>
                    <a:bodyPr/>
                    <a:lstStyle/>
                    <a:p>
                      <a:r>
                        <a:rPr lang="en-US" sz="2400" dirty="0" smtClean="0">
                          <a:ln>
                            <a:solidFill>
                              <a:srgbClr val="00B0F0"/>
                            </a:solidFill>
                          </a:ln>
                        </a:rPr>
                        <a:t>Furnace, Stands</a:t>
                      </a:r>
                      <a:endParaRPr lang="en-US" sz="2400" dirty="0"/>
                    </a:p>
                  </a:txBody>
                  <a:tcPr/>
                </a:tc>
              </a:tr>
              <a:tr h="827326">
                <a:tc>
                  <a:txBody>
                    <a:bodyPr/>
                    <a:lstStyle/>
                    <a:p>
                      <a:r>
                        <a:rPr lang="en-US" sz="2400" dirty="0" smtClean="0">
                          <a:ln>
                            <a:solidFill>
                              <a:srgbClr val="00B0F0"/>
                            </a:solidFill>
                          </a:ln>
                        </a:rPr>
                        <a:t>2) Cobble </a:t>
                      </a:r>
                      <a:endParaRPr lang="en-US" sz="2400" dirty="0"/>
                    </a:p>
                  </a:txBody>
                  <a:tcPr/>
                </a:tc>
                <a:tc>
                  <a:txBody>
                    <a:bodyPr/>
                    <a:lstStyle/>
                    <a:p>
                      <a:pPr marL="342900" indent="-342900"/>
                      <a:r>
                        <a:rPr lang="en-US" sz="2400" dirty="0" smtClean="0">
                          <a:ln>
                            <a:solidFill>
                              <a:srgbClr val="00B0F0"/>
                            </a:solidFill>
                          </a:ln>
                        </a:rPr>
                        <a:t>Roughing, Intermediate, NTM , Roller table</a:t>
                      </a:r>
                      <a:endParaRPr lang="en-US" sz="2400" dirty="0"/>
                    </a:p>
                  </a:txBody>
                  <a:tcPr/>
                </a:tc>
              </a:tr>
              <a:tr h="742584">
                <a:tc>
                  <a:txBody>
                    <a:bodyPr/>
                    <a:lstStyle/>
                    <a:p>
                      <a:r>
                        <a:rPr lang="en-US" sz="2400" dirty="0" smtClean="0">
                          <a:ln>
                            <a:solidFill>
                              <a:srgbClr val="00B0F0"/>
                            </a:solidFill>
                          </a:ln>
                        </a:rPr>
                        <a:t> 3) Head and Tail end Crop </a:t>
                      </a:r>
                      <a:endParaRPr lang="en-US" sz="2400" dirty="0"/>
                    </a:p>
                  </a:txBody>
                  <a:tcPr/>
                </a:tc>
                <a:tc>
                  <a:txBody>
                    <a:bodyPr/>
                    <a:lstStyle/>
                    <a:p>
                      <a:r>
                        <a:rPr lang="en-US" sz="2400" dirty="0" smtClean="0">
                          <a:ln>
                            <a:solidFill>
                              <a:srgbClr val="00B0F0"/>
                            </a:solidFill>
                          </a:ln>
                        </a:rPr>
                        <a:t>Shear 9 , Shear 15</a:t>
                      </a:r>
                      <a:endParaRPr lang="en-US" sz="2400" dirty="0"/>
                    </a:p>
                  </a:txBody>
                  <a:tcPr/>
                </a:tc>
              </a:tr>
              <a:tr h="742584">
                <a:tc>
                  <a:txBody>
                    <a:bodyPr/>
                    <a:lstStyle/>
                    <a:p>
                      <a:r>
                        <a:rPr lang="en-US" sz="2400" dirty="0" smtClean="0">
                          <a:ln>
                            <a:solidFill>
                              <a:srgbClr val="00B0F0"/>
                            </a:solidFill>
                          </a:ln>
                        </a:rPr>
                        <a:t>4) Uncooled Losses (TMT) </a:t>
                      </a:r>
                      <a:endParaRPr lang="en-US" sz="2400" dirty="0"/>
                    </a:p>
                  </a:txBody>
                  <a:tcPr/>
                </a:tc>
                <a:tc>
                  <a:txBody>
                    <a:bodyPr/>
                    <a:lstStyle/>
                    <a:p>
                      <a:r>
                        <a:rPr lang="en-US" sz="2400" dirty="0" smtClean="0">
                          <a:ln>
                            <a:solidFill>
                              <a:srgbClr val="00B0F0"/>
                            </a:solidFill>
                          </a:ln>
                        </a:rPr>
                        <a:t>Water box</a:t>
                      </a:r>
                      <a:endParaRPr lang="en-US" sz="2400" dirty="0"/>
                    </a:p>
                  </a:txBody>
                  <a:tcPr/>
                </a:tc>
              </a:tr>
              <a:tr h="742584">
                <a:tc>
                  <a:txBody>
                    <a:bodyPr/>
                    <a:lstStyle/>
                    <a:p>
                      <a:r>
                        <a:rPr lang="en-US" sz="2400" dirty="0" smtClean="0">
                          <a:ln>
                            <a:solidFill>
                              <a:srgbClr val="00B0F0"/>
                            </a:solidFill>
                          </a:ln>
                        </a:rPr>
                        <a:t>5) Billet Bending </a:t>
                      </a:r>
                      <a:endParaRPr lang="en-US" sz="2400" dirty="0"/>
                    </a:p>
                  </a:txBody>
                  <a:tcPr/>
                </a:tc>
                <a:tc>
                  <a:txBody>
                    <a:bodyPr/>
                    <a:lstStyle/>
                    <a:p>
                      <a:r>
                        <a:rPr lang="en-US" sz="2400" dirty="0" smtClean="0">
                          <a:ln>
                            <a:solidFill>
                              <a:srgbClr val="00B0F0"/>
                            </a:solidFill>
                          </a:ln>
                        </a:rPr>
                        <a:t>Billet Yard</a:t>
                      </a:r>
                      <a:endParaRPr lang="en-US" sz="2400" dirty="0"/>
                    </a:p>
                  </a:txBody>
                  <a:tcPr/>
                </a:tc>
              </a:tr>
              <a:tr h="742584">
                <a:tc>
                  <a:txBody>
                    <a:bodyPr/>
                    <a:lstStyle/>
                    <a:p>
                      <a:r>
                        <a:rPr lang="en-US" sz="2400" dirty="0" smtClean="0">
                          <a:ln>
                            <a:solidFill>
                              <a:srgbClr val="00B0F0"/>
                            </a:solidFill>
                          </a:ln>
                        </a:rPr>
                        <a:t>6) Rust Losses in Storage </a:t>
                      </a:r>
                      <a:endParaRPr lang="en-US" sz="2400" dirty="0"/>
                    </a:p>
                  </a:txBody>
                  <a:tcPr/>
                </a:tc>
                <a:tc>
                  <a:txBody>
                    <a:bodyPr/>
                    <a:lstStyle/>
                    <a:p>
                      <a:r>
                        <a:rPr lang="en-US" sz="2400" dirty="0" smtClean="0">
                          <a:ln>
                            <a:solidFill>
                              <a:srgbClr val="00B0F0"/>
                            </a:solidFill>
                          </a:ln>
                        </a:rPr>
                        <a:t>Storage Yards</a:t>
                      </a:r>
                      <a:endParaRPr lang="en-US" sz="2400" dirty="0"/>
                    </a:p>
                  </a:txBody>
                  <a:tcPr/>
                </a:tc>
              </a:tr>
              <a:tr h="742584">
                <a:tc>
                  <a:txBody>
                    <a:bodyPr/>
                    <a:lstStyle/>
                    <a:p>
                      <a:r>
                        <a:rPr lang="en-US" sz="2400" dirty="0" smtClean="0">
                          <a:ln>
                            <a:solidFill>
                              <a:srgbClr val="00B0F0"/>
                            </a:solidFill>
                          </a:ln>
                        </a:rPr>
                        <a:t> 7) Wrong Product </a:t>
                      </a:r>
                      <a:endParaRPr lang="en-US" sz="2400" dirty="0"/>
                    </a:p>
                  </a:txBody>
                  <a:tcPr/>
                </a:tc>
                <a:tc>
                  <a:txBody>
                    <a:bodyPr/>
                    <a:lstStyle/>
                    <a:p>
                      <a:r>
                        <a:rPr lang="en-US" sz="2400" dirty="0" smtClean="0">
                          <a:ln>
                            <a:solidFill>
                              <a:srgbClr val="00B0F0"/>
                            </a:solidFill>
                          </a:ln>
                        </a:rPr>
                        <a:t>NTM , Roller table, Decoiling unit </a:t>
                      </a:r>
                      <a:endParaRPr lang="en-US" sz="2400" dirty="0"/>
                    </a:p>
                  </a:txBody>
                  <a:tcPr/>
                </a:tc>
              </a:tr>
              <a:tr h="742584">
                <a:tc>
                  <a:txBody>
                    <a:bodyPr/>
                    <a:lstStyle/>
                    <a:p>
                      <a:r>
                        <a:rPr lang="en-US" sz="2400" dirty="0" smtClean="0">
                          <a:ln>
                            <a:solidFill>
                              <a:srgbClr val="00B0F0"/>
                            </a:solidFill>
                          </a:ln>
                        </a:rPr>
                        <a:t> </a:t>
                      </a:r>
                      <a:r>
                        <a:rPr lang="en-US" sz="2400" dirty="0" smtClean="0">
                          <a:ln>
                            <a:solidFill>
                              <a:srgbClr val="00B0F0"/>
                            </a:solidFill>
                          </a:ln>
                          <a:effectLst/>
                        </a:rPr>
                        <a:t>8) Finished Goods Losses</a:t>
                      </a:r>
                      <a:r>
                        <a:rPr lang="en-US" sz="2400" dirty="0" smtClean="0">
                          <a:ln>
                            <a:solidFill>
                              <a:srgbClr val="00B0F0"/>
                            </a:solidFill>
                          </a:ln>
                        </a:rPr>
                        <a:t> </a:t>
                      </a:r>
                      <a:endParaRPr lang="en-US" sz="2400" dirty="0"/>
                    </a:p>
                  </a:txBody>
                  <a:tcPr/>
                </a:tc>
                <a:tc>
                  <a:txBody>
                    <a:bodyPr/>
                    <a:lstStyle/>
                    <a:p>
                      <a:r>
                        <a:rPr lang="en-US" sz="2400" dirty="0" smtClean="0">
                          <a:ln>
                            <a:solidFill>
                              <a:srgbClr val="00B0F0"/>
                            </a:solidFill>
                          </a:ln>
                        </a:rPr>
                        <a:t>Decoiling Mill </a:t>
                      </a:r>
                      <a:endParaRPr lang="en-US" sz="2400" dirty="0"/>
                    </a:p>
                  </a:txBody>
                  <a:tcPr/>
                </a:tc>
              </a:tr>
            </a:tbl>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3929058" cy="6832640"/>
          </a:xfrm>
          <a:prstGeom prst="rect">
            <a:avLst/>
          </a:prstGeom>
          <a:noFill/>
        </p:spPr>
        <p:txBody>
          <a:bodyPr wrap="square" rtlCol="0">
            <a:spAutoFit/>
          </a:bodyPr>
          <a:lstStyle/>
          <a:p>
            <a:r>
              <a:rPr lang="en-IN" sz="2400" dirty="0" smtClean="0">
                <a:latin typeface="Berlin Sans FB Demi" pitchFamily="34" charset="0"/>
              </a:rPr>
              <a:t>Reasons for the Yield Losses</a:t>
            </a:r>
          </a:p>
          <a:p>
            <a:pPr marL="342900" indent="-342900">
              <a:buFont typeface="+mj-lt"/>
              <a:buAutoNum type="arabicPeriod"/>
            </a:pPr>
            <a:endParaRPr lang="en-IN" dirty="0" smtClean="0">
              <a:solidFill>
                <a:srgbClr val="FF0000"/>
              </a:solidFill>
            </a:endParaRPr>
          </a:p>
          <a:p>
            <a:pPr marL="342900" indent="-342900">
              <a:buFont typeface="+mj-lt"/>
              <a:buAutoNum type="arabicPeriod"/>
            </a:pPr>
            <a:r>
              <a:rPr lang="en-IN" dirty="0" smtClean="0">
                <a:solidFill>
                  <a:srgbClr val="FF0000"/>
                </a:solidFill>
              </a:rPr>
              <a:t>Scales : </a:t>
            </a:r>
          </a:p>
          <a:p>
            <a:pPr marL="342900" indent="-342900"/>
            <a:r>
              <a:rPr lang="en-IN" dirty="0" smtClean="0"/>
              <a:t>       Oxidation of the hot billets due air contact of metal at high temperature.</a:t>
            </a:r>
          </a:p>
          <a:p>
            <a:pPr marL="342900" indent="-342900">
              <a:buAutoNum type="arabicPeriod" startAt="2"/>
            </a:pPr>
            <a:r>
              <a:rPr lang="en-IN" dirty="0" smtClean="0">
                <a:solidFill>
                  <a:srgbClr val="FF0000"/>
                </a:solidFill>
              </a:rPr>
              <a:t>Cobble :</a:t>
            </a:r>
          </a:p>
          <a:p>
            <a:pPr marL="342900" indent="-342900"/>
            <a:r>
              <a:rPr lang="en-IN" dirty="0" smtClean="0"/>
              <a:t>        *Roughing and Intermediate :</a:t>
            </a:r>
          </a:p>
          <a:p>
            <a:pPr marL="342900" indent="-342900"/>
            <a:r>
              <a:rPr lang="en-IN" dirty="0" smtClean="0"/>
              <a:t>       - Breakdown due to not proper selfing </a:t>
            </a:r>
          </a:p>
          <a:p>
            <a:pPr marL="342900" indent="-342900"/>
            <a:r>
              <a:rPr lang="en-IN" dirty="0" smtClean="0"/>
              <a:t>       - Guides  not aligned properly (manual mistake)</a:t>
            </a:r>
          </a:p>
          <a:p>
            <a:pPr marL="342900" indent="-342900"/>
            <a:r>
              <a:rPr lang="en-IN" dirty="0" smtClean="0"/>
              <a:t>       - Roll Bearings , Roll selfing , Roll Gauging ( Not proper equipment)</a:t>
            </a:r>
          </a:p>
          <a:p>
            <a:pPr marL="342900" indent="-342900"/>
            <a:r>
              <a:rPr lang="en-IN" dirty="0" smtClean="0"/>
              <a:t>       - Equipment damage due to Cold metal</a:t>
            </a:r>
          </a:p>
          <a:p>
            <a:pPr marL="342900" indent="-342900"/>
            <a:r>
              <a:rPr lang="en-IN" dirty="0" smtClean="0"/>
              <a:t>      </a:t>
            </a:r>
          </a:p>
          <a:p>
            <a:pPr marL="342900" indent="-342900"/>
            <a:r>
              <a:rPr lang="en-IN" dirty="0" smtClean="0"/>
              <a:t>       *Roller Table (Jamming) :</a:t>
            </a:r>
          </a:p>
          <a:p>
            <a:pPr>
              <a:buNone/>
            </a:pPr>
            <a:r>
              <a:rPr lang="en-IN" dirty="0" smtClean="0"/>
              <a:t>        - Roller Table Hooking </a:t>
            </a:r>
          </a:p>
          <a:p>
            <a:pPr>
              <a:buNone/>
            </a:pPr>
            <a:r>
              <a:rPr lang="en-IN" dirty="0" smtClean="0"/>
              <a:t>        - Motor Tripping 0 to 17 no motor</a:t>
            </a:r>
          </a:p>
          <a:p>
            <a:pPr>
              <a:buNone/>
            </a:pPr>
            <a:r>
              <a:rPr lang="en-IN" dirty="0" smtClean="0"/>
              <a:t>        - Bad Quality of Metal</a:t>
            </a:r>
          </a:p>
          <a:p>
            <a:pPr>
              <a:buNone/>
            </a:pPr>
            <a:r>
              <a:rPr lang="en-IN" dirty="0" smtClean="0"/>
              <a:t>        - Laying of Coil in Oval Shape</a:t>
            </a:r>
          </a:p>
          <a:p>
            <a:pPr marL="342900" indent="-342900"/>
            <a:r>
              <a:rPr lang="en-IN" dirty="0" smtClean="0"/>
              <a:t>       </a:t>
            </a:r>
          </a:p>
          <a:p>
            <a:pPr marL="342900" indent="-342900"/>
            <a:r>
              <a:rPr lang="en-IN" dirty="0" smtClean="0"/>
              <a:t>       </a:t>
            </a:r>
            <a:endParaRPr lang="en-US" dirty="0"/>
          </a:p>
        </p:txBody>
      </p:sp>
      <p:pic>
        <p:nvPicPr>
          <p:cNvPr id="3" name="Picture 2" descr="WhatsApp Image 2022-06-28 at 3.21.13 PM.jpeg"/>
          <p:cNvPicPr>
            <a:picLocks noChangeAspect="1"/>
          </p:cNvPicPr>
          <p:nvPr/>
        </p:nvPicPr>
        <p:blipFill>
          <a:blip r:embed="rId3" cstate="print"/>
          <a:stretch>
            <a:fillRect/>
          </a:stretch>
        </p:blipFill>
        <p:spPr>
          <a:xfrm>
            <a:off x="4714876" y="142852"/>
            <a:ext cx="3127743" cy="2714644"/>
          </a:xfrm>
          <a:prstGeom prst="rect">
            <a:avLst/>
          </a:prstGeom>
        </p:spPr>
      </p:pic>
      <p:pic>
        <p:nvPicPr>
          <p:cNvPr id="5" name="Picture 4" descr="WhatsApp Image 2022-06-28 at 3.25.20 PM.jpeg"/>
          <p:cNvPicPr>
            <a:picLocks noChangeAspect="1"/>
          </p:cNvPicPr>
          <p:nvPr/>
        </p:nvPicPr>
        <p:blipFill>
          <a:blip r:embed="rId4" cstate="print"/>
          <a:stretch>
            <a:fillRect/>
          </a:stretch>
        </p:blipFill>
        <p:spPr>
          <a:xfrm>
            <a:off x="4714876" y="2928933"/>
            <a:ext cx="2714644" cy="3619525"/>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4282" y="142852"/>
            <a:ext cx="3714776" cy="6740307"/>
          </a:xfrm>
          <a:prstGeom prst="rect">
            <a:avLst/>
          </a:prstGeom>
        </p:spPr>
        <p:txBody>
          <a:bodyPr wrap="square">
            <a:spAutoFit/>
          </a:bodyPr>
          <a:lstStyle/>
          <a:p>
            <a:pPr marL="342900" indent="-342900">
              <a:buAutoNum type="arabicPeriod" startAt="3"/>
            </a:pPr>
            <a:r>
              <a:rPr lang="en-IN" dirty="0" smtClean="0">
                <a:solidFill>
                  <a:srgbClr val="FF0000"/>
                </a:solidFill>
              </a:rPr>
              <a:t>Shear 9 , Shear 15 :</a:t>
            </a:r>
          </a:p>
          <a:p>
            <a:pPr marL="342900" indent="-342900"/>
            <a:r>
              <a:rPr lang="en-IN" dirty="0" smtClean="0"/>
              <a:t>        To Avoid the cooled and non uniform ends which can bring complications for   </a:t>
            </a:r>
          </a:p>
          <a:p>
            <a:pPr marL="342900" indent="-342900"/>
            <a:r>
              <a:rPr lang="en-IN" dirty="0" smtClean="0"/>
              <a:t>        further rolling.</a:t>
            </a:r>
          </a:p>
          <a:p>
            <a:pPr marL="342900" indent="-342900"/>
            <a:endParaRPr lang="en-IN" dirty="0" smtClean="0"/>
          </a:p>
          <a:p>
            <a:pPr marL="342900" indent="-342900"/>
            <a:r>
              <a:rPr lang="en-IN" dirty="0" smtClean="0">
                <a:solidFill>
                  <a:srgbClr val="FF0000"/>
                </a:solidFill>
              </a:rPr>
              <a:t>4.   Uncooled Losses in TMT: </a:t>
            </a:r>
          </a:p>
          <a:p>
            <a:pPr marL="342900" indent="-342900"/>
            <a:r>
              <a:rPr lang="en-IN" dirty="0" smtClean="0"/>
              <a:t>         There is time lag inside the waterbox between water flow and material passing therefore a length of material remains uncooled and hence not having the quality required for TMT rods.</a:t>
            </a:r>
          </a:p>
          <a:p>
            <a:pPr marL="342900" indent="-342900"/>
            <a:endParaRPr lang="en-IN" dirty="0" smtClean="0"/>
          </a:p>
          <a:p>
            <a:pPr marL="342900" indent="-342900">
              <a:buAutoNum type="arabicPeriod" startAt="5"/>
            </a:pPr>
            <a:r>
              <a:rPr lang="en-IN" dirty="0" smtClean="0">
                <a:solidFill>
                  <a:srgbClr val="FF0000"/>
                </a:solidFill>
              </a:rPr>
              <a:t>Billet Bending:</a:t>
            </a:r>
          </a:p>
          <a:p>
            <a:pPr marL="342900" indent="-342900"/>
            <a:r>
              <a:rPr lang="en-IN" dirty="0" smtClean="0"/>
              <a:t>       While shifting Billets from loaded trucks to Ground or to the Billet Bench due to power tripping and failure in the electromagnet. Billets are straightened by use of hydraulic press , which delays the process and eventually the process.</a:t>
            </a:r>
          </a:p>
          <a:p>
            <a:pPr marL="342900" indent="-342900"/>
            <a:endParaRPr lang="en-IN" dirty="0" smtClean="0"/>
          </a:p>
        </p:txBody>
      </p:sp>
      <p:pic>
        <p:nvPicPr>
          <p:cNvPr id="3" name="Picture 2" descr="WhatsApp Image 2022-06-28 at 3.19.11 PM.jpeg"/>
          <p:cNvPicPr>
            <a:picLocks noChangeAspect="1"/>
          </p:cNvPicPr>
          <p:nvPr/>
        </p:nvPicPr>
        <p:blipFill>
          <a:blip r:embed="rId2"/>
          <a:stretch>
            <a:fillRect/>
          </a:stretch>
        </p:blipFill>
        <p:spPr>
          <a:xfrm>
            <a:off x="4143372" y="214290"/>
            <a:ext cx="4506815" cy="3464579"/>
          </a:xfrm>
          <a:prstGeom prst="rect">
            <a:avLst/>
          </a:prstGeom>
        </p:spPr>
      </p:pic>
      <p:pic>
        <p:nvPicPr>
          <p:cNvPr id="4" name="Picture 3" descr="WhatsApp Image 2022-06-28 at 3.19.12 PM.jpeg"/>
          <p:cNvPicPr>
            <a:picLocks noChangeAspect="1"/>
          </p:cNvPicPr>
          <p:nvPr/>
        </p:nvPicPr>
        <p:blipFill>
          <a:blip r:embed="rId3"/>
          <a:stretch>
            <a:fillRect/>
          </a:stretch>
        </p:blipFill>
        <p:spPr>
          <a:xfrm>
            <a:off x="4143372" y="3786190"/>
            <a:ext cx="3857620" cy="2893215"/>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2844" y="142852"/>
            <a:ext cx="3357586" cy="6186309"/>
          </a:xfrm>
          <a:prstGeom prst="rect">
            <a:avLst/>
          </a:prstGeom>
        </p:spPr>
        <p:txBody>
          <a:bodyPr wrap="square">
            <a:spAutoFit/>
          </a:bodyPr>
          <a:lstStyle/>
          <a:p>
            <a:pPr marL="342900" indent="-342900">
              <a:buAutoNum type="arabicPeriod" startAt="6"/>
            </a:pPr>
            <a:r>
              <a:rPr lang="en-IN" dirty="0" smtClean="0">
                <a:solidFill>
                  <a:srgbClr val="FF0000"/>
                </a:solidFill>
              </a:rPr>
              <a:t>Rust Losses in Storage:</a:t>
            </a:r>
          </a:p>
          <a:p>
            <a:pPr marL="342900" indent="-342900"/>
            <a:r>
              <a:rPr lang="en-IN" dirty="0" smtClean="0"/>
              <a:t>       When Coils are shifted by the Cranes and kept for storage. Due to not proper protection from atmosphere and storage facilities many coils are scrapped due to rust.</a:t>
            </a:r>
          </a:p>
          <a:p>
            <a:pPr marL="342900" indent="-342900"/>
            <a:endParaRPr lang="en-IN" dirty="0" smtClean="0"/>
          </a:p>
          <a:p>
            <a:pPr marL="342900" indent="-342900">
              <a:buAutoNum type="arabicPeriod" startAt="7"/>
            </a:pPr>
            <a:r>
              <a:rPr lang="en-IN" dirty="0" smtClean="0">
                <a:solidFill>
                  <a:srgbClr val="FF0000"/>
                </a:solidFill>
              </a:rPr>
              <a:t>Wrong Product:</a:t>
            </a:r>
          </a:p>
          <a:p>
            <a:pPr marL="342900" indent="-342900"/>
            <a:r>
              <a:rPr lang="en-IN" dirty="0" smtClean="0"/>
              <a:t>       If the produced product doesn’t match the quality demanded then it is due to raw material problems or due to defect in processing</a:t>
            </a:r>
          </a:p>
          <a:p>
            <a:pPr marL="342900" indent="-342900"/>
            <a:r>
              <a:rPr lang="en-IN" dirty="0" smtClean="0"/>
              <a:t>      </a:t>
            </a:r>
          </a:p>
          <a:p>
            <a:pPr marL="342900" indent="-342900"/>
            <a:r>
              <a:rPr lang="en-IN" dirty="0" smtClean="0">
                <a:solidFill>
                  <a:srgbClr val="FF0000"/>
                </a:solidFill>
              </a:rPr>
              <a:t>8.    Finished Goods Losses:</a:t>
            </a:r>
          </a:p>
          <a:p>
            <a:pPr marL="342900" indent="-342900"/>
            <a:r>
              <a:rPr lang="en-IN" dirty="0" smtClean="0"/>
              <a:t>       During Decoiling of the Coils there is scrap left behind in some quantities as all TMT bars are cut in length of 12 m and also some length of coil is lost to testing.</a:t>
            </a:r>
            <a:endParaRPr lang="en-US" dirty="0"/>
          </a:p>
        </p:txBody>
      </p:sp>
      <p:pic>
        <p:nvPicPr>
          <p:cNvPr id="3" name="Picture 2" descr="WhatsApp Image 2022-06-28 at 2.47.24 PM.jpeg"/>
          <p:cNvPicPr>
            <a:picLocks noChangeAspect="1"/>
          </p:cNvPicPr>
          <p:nvPr/>
        </p:nvPicPr>
        <p:blipFill>
          <a:blip r:embed="rId2"/>
          <a:stretch>
            <a:fillRect/>
          </a:stretch>
        </p:blipFill>
        <p:spPr>
          <a:xfrm>
            <a:off x="3583421" y="3429000"/>
            <a:ext cx="5560579" cy="3214710"/>
          </a:xfrm>
          <a:prstGeom prst="rect">
            <a:avLst/>
          </a:prstGeom>
        </p:spPr>
      </p:pic>
      <p:pic>
        <p:nvPicPr>
          <p:cNvPr id="4" name="Picture 3" descr="WhatsApp Image 2022-06-28 at 3.02.31 PM.jpeg"/>
          <p:cNvPicPr>
            <a:picLocks noChangeAspect="1"/>
          </p:cNvPicPr>
          <p:nvPr/>
        </p:nvPicPr>
        <p:blipFill>
          <a:blip r:embed="rId3" cstate="print"/>
          <a:stretch>
            <a:fillRect/>
          </a:stretch>
        </p:blipFill>
        <p:spPr>
          <a:xfrm>
            <a:off x="3571868" y="214290"/>
            <a:ext cx="4143372" cy="3107529"/>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Yield Loss Calculation per Billet</a:t>
            </a:r>
            <a:endParaRPr lang="en-US" dirty="0"/>
          </a:p>
        </p:txBody>
      </p:sp>
      <p:sp>
        <p:nvSpPr>
          <p:cNvPr id="3" name="Content Placeholder 2"/>
          <p:cNvSpPr>
            <a:spLocks noGrp="1"/>
          </p:cNvSpPr>
          <p:nvPr>
            <p:ph idx="1"/>
          </p:nvPr>
        </p:nvSpPr>
        <p:spPr/>
        <p:txBody>
          <a:bodyPr/>
          <a:lstStyle/>
          <a:p>
            <a:r>
              <a:rPr lang="en-IN" dirty="0" smtClean="0"/>
              <a:t>Weight of one Billet = 1.170 tonnes </a:t>
            </a:r>
          </a:p>
          <a:p>
            <a:r>
              <a:rPr lang="en-IN" dirty="0" smtClean="0"/>
              <a:t>Weight of the Finished Products per Billet/Per Coil</a:t>
            </a:r>
          </a:p>
          <a:p>
            <a:pPr>
              <a:buNone/>
            </a:pPr>
            <a:r>
              <a:rPr lang="en-IN" dirty="0" smtClean="0"/>
              <a:t>   8 mm Coil Weight per metre =  380-390 gm/m</a:t>
            </a:r>
          </a:p>
          <a:p>
            <a:pPr>
              <a:buNone/>
            </a:pPr>
            <a:r>
              <a:rPr lang="en-IN" dirty="0" smtClean="0"/>
              <a:t>   6 mm Coil Weight per metre =  210-220 gm/m</a:t>
            </a:r>
          </a:p>
          <a:p>
            <a:pPr>
              <a:buNone/>
            </a:pPr>
            <a:r>
              <a:rPr lang="en-IN" dirty="0" smtClean="0"/>
              <a:t>   5.5 mm Coil Weight = 1.140 tonnes</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Losses For 8mm TMT bars</a:t>
            </a:r>
            <a:endParaRPr lang="en-US" dirty="0"/>
          </a:p>
        </p:txBody>
      </p:sp>
      <p:sp>
        <p:nvSpPr>
          <p:cNvPr id="3" name="Content Placeholder 2"/>
          <p:cNvSpPr>
            <a:spLocks noGrp="1"/>
          </p:cNvSpPr>
          <p:nvPr>
            <p:ph idx="1"/>
          </p:nvPr>
        </p:nvSpPr>
        <p:spPr>
          <a:xfrm>
            <a:off x="301752" y="1527048"/>
            <a:ext cx="8503920" cy="4902348"/>
          </a:xfrm>
        </p:spPr>
        <p:txBody>
          <a:bodyPr>
            <a:normAutofit fontScale="92500" lnSpcReduction="10000"/>
          </a:bodyPr>
          <a:lstStyle/>
          <a:p>
            <a:r>
              <a:rPr lang="en-IN" sz="1900" dirty="0" smtClean="0"/>
              <a:t>For 1 Section of 8mm</a:t>
            </a:r>
          </a:p>
          <a:p>
            <a:pPr>
              <a:buFont typeface="Wingdings" pitchFamily="2" charset="2"/>
              <a:buChar char="Ø"/>
            </a:pPr>
            <a:r>
              <a:rPr lang="en-IN" sz="1900" dirty="0" smtClean="0"/>
              <a:t>No of Billets Rolled = 14001</a:t>
            </a:r>
          </a:p>
          <a:p>
            <a:pPr>
              <a:buFont typeface="Wingdings" pitchFamily="2" charset="2"/>
              <a:buChar char="Ø"/>
            </a:pPr>
            <a:r>
              <a:rPr lang="en-IN" sz="1900" dirty="0" smtClean="0"/>
              <a:t>No of Cobble = 16</a:t>
            </a:r>
          </a:p>
          <a:p>
            <a:pPr>
              <a:buFont typeface="Wingdings" pitchFamily="2" charset="2"/>
              <a:buChar char="Ø"/>
            </a:pPr>
            <a:r>
              <a:rPr lang="en-IN" sz="1900" dirty="0" smtClean="0"/>
              <a:t>Production in Tonnes : 15540 tonnes</a:t>
            </a:r>
          </a:p>
          <a:p>
            <a:pPr>
              <a:buFont typeface="Wingdings" pitchFamily="2" charset="2"/>
              <a:buChar char="Ø"/>
            </a:pPr>
            <a:r>
              <a:rPr lang="en-IN" sz="1900" dirty="0" smtClean="0"/>
              <a:t>Weight of Scrap at Shear 9 per billet = 8 kg</a:t>
            </a:r>
          </a:p>
          <a:p>
            <a:pPr>
              <a:buFont typeface="Wingdings" pitchFamily="2" charset="2"/>
              <a:buChar char="Ø"/>
            </a:pPr>
            <a:r>
              <a:rPr lang="en-IN" sz="1900" dirty="0" smtClean="0"/>
              <a:t>Weight of Scrap at Shear 15 per billet = 2.5 kg</a:t>
            </a:r>
          </a:p>
          <a:p>
            <a:pPr>
              <a:buFont typeface="Wingdings" pitchFamily="2" charset="2"/>
              <a:buChar char="Ø"/>
            </a:pPr>
            <a:r>
              <a:rPr lang="en-IN" sz="1900" dirty="0" smtClean="0"/>
              <a:t>Weight of Scales produced in Processing(lost material) = 12 kg</a:t>
            </a:r>
          </a:p>
          <a:p>
            <a:pPr>
              <a:buFont typeface="Wingdings" pitchFamily="2" charset="2"/>
              <a:buChar char="Ø"/>
            </a:pPr>
            <a:r>
              <a:rPr lang="en-IN" sz="1900" dirty="0" smtClean="0"/>
              <a:t>Weight of Uncooled Rings at Decoiling Mill = 15 front and 1 back ring = 16 rings</a:t>
            </a:r>
          </a:p>
          <a:p>
            <a:pPr>
              <a:buNone/>
            </a:pPr>
            <a:r>
              <a:rPr lang="en-IN" sz="1900" dirty="0"/>
              <a:t> </a:t>
            </a:r>
            <a:r>
              <a:rPr lang="en-IN" sz="1900" dirty="0" smtClean="0"/>
              <a:t>       1 ring = 3 m :  16 x 3 x 385gm = 18.48 kg</a:t>
            </a:r>
          </a:p>
          <a:p>
            <a:pPr>
              <a:buFont typeface="Wingdings" pitchFamily="2" charset="2"/>
              <a:buChar char="Ø"/>
            </a:pPr>
            <a:r>
              <a:rPr lang="en-IN" sz="1900" dirty="0" smtClean="0"/>
              <a:t>Weight of Scales produced in Decoiling Mill =  0.11 kg</a:t>
            </a:r>
          </a:p>
          <a:p>
            <a:pPr>
              <a:buFont typeface="Wingdings" pitchFamily="2" charset="2"/>
              <a:buChar char="Ø"/>
            </a:pPr>
            <a:r>
              <a:rPr lang="en-IN" sz="1900" dirty="0" smtClean="0"/>
              <a:t>Weight of FG per billet  =  1.122 tonnes</a:t>
            </a:r>
          </a:p>
          <a:p>
            <a:pPr>
              <a:buFont typeface="Wingdings" pitchFamily="2" charset="2"/>
              <a:buChar char="Ø"/>
            </a:pPr>
            <a:r>
              <a:rPr lang="en-IN" sz="1900" dirty="0" smtClean="0"/>
              <a:t>Yield loss Percentage Calculation = (1170- 1109.9) x 100/1170 = 4.096%</a:t>
            </a:r>
          </a:p>
          <a:p>
            <a:pPr>
              <a:buFont typeface="Wingdings" pitchFamily="2" charset="2"/>
              <a:buChar char="Ø"/>
            </a:pPr>
            <a:endParaRPr lang="en-IN" sz="1900" dirty="0" smtClean="0"/>
          </a:p>
          <a:p>
            <a:pPr>
              <a:buFont typeface="Wingdings" pitchFamily="2" charset="2"/>
              <a:buChar char="Ø"/>
            </a:pPr>
            <a:endParaRPr lang="en-IN" sz="1900" dirty="0" smtClean="0"/>
          </a:p>
          <a:p>
            <a:pPr>
              <a:buFont typeface="Wingdings" pitchFamily="2" charset="2"/>
              <a:buChar char="Ø"/>
            </a:pPr>
            <a:endParaRPr lang="en-IN" sz="1900" dirty="0" smtClean="0"/>
          </a:p>
          <a:p>
            <a:pPr>
              <a:buFont typeface="Wingdings" pitchFamily="2" charset="2"/>
              <a:buChar char="Ø"/>
            </a:pPr>
            <a:r>
              <a:rPr lang="en-IN" sz="1900" dirty="0" smtClean="0"/>
              <a:t>Total Yield = 100 – 4.096 = 95.904%</a:t>
            </a:r>
            <a:endParaRPr lang="en-US" sz="1900" dirty="0" smtClean="0"/>
          </a:p>
          <a:p>
            <a:pPr>
              <a:buFont typeface="Wingdings" pitchFamily="2" charset="2"/>
              <a:buChar char="Ø"/>
            </a:pPr>
            <a:endParaRPr lang="en-IN" sz="1800" dirty="0" smtClean="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142852"/>
            <a:ext cx="8229600" cy="1143000"/>
          </a:xfrm>
        </p:spPr>
        <p:txBody>
          <a:bodyPr/>
          <a:lstStyle/>
          <a:p>
            <a:r>
              <a:rPr lang="en-IN" dirty="0" smtClean="0"/>
              <a:t>PROJECT TOPIC</a:t>
            </a:r>
            <a:endParaRPr lang="en-US" dirty="0"/>
          </a:p>
        </p:txBody>
      </p:sp>
      <p:sp>
        <p:nvSpPr>
          <p:cNvPr id="3" name="Content Placeholder 2"/>
          <p:cNvSpPr>
            <a:spLocks noGrp="1"/>
          </p:cNvSpPr>
          <p:nvPr>
            <p:ph idx="1"/>
          </p:nvPr>
        </p:nvSpPr>
        <p:spPr>
          <a:xfrm>
            <a:off x="500034" y="1214422"/>
            <a:ext cx="8229600" cy="4525963"/>
          </a:xfrm>
        </p:spPr>
        <p:txBody>
          <a:bodyPr>
            <a:scene3d>
              <a:camera prst="obliqueTopRight"/>
              <a:lightRig rig="threePt" dir="t"/>
            </a:scene3d>
            <a:sp3d/>
          </a:bodyPr>
          <a:lstStyle/>
          <a:p>
            <a:pPr algn="ctr">
              <a:buNone/>
            </a:pPr>
            <a:r>
              <a:rPr lang="en-IN" sz="3600" dirty="0" smtClean="0">
                <a:solidFill>
                  <a:srgbClr val="C00000"/>
                </a:solidFill>
              </a:rPr>
              <a:t> </a:t>
            </a:r>
            <a:r>
              <a:rPr lang="en-IN" sz="3600" b="1" cap="none" spc="0" dirty="0" smtClean="0">
                <a:ln w="50800"/>
                <a:solidFill>
                  <a:srgbClr val="00B0F0"/>
                </a:solidFill>
                <a:effectLst/>
                <a:latin typeface="HP Simplified Hans" pitchFamily="34" charset="-122"/>
                <a:ea typeface="HP Simplified Hans" pitchFamily="34" charset="-122"/>
              </a:rPr>
              <a:t>Complete  Study  Of  Rolling Practices  And  Recommend  For Yield  Improvement  In  Process and Scrap  Reduction</a:t>
            </a:r>
            <a:endParaRPr lang="en-US" sz="3600" b="1" cap="none" spc="0" dirty="0" smtClean="0">
              <a:ln w="50800"/>
              <a:solidFill>
                <a:srgbClr val="00B0F0"/>
              </a:solidFill>
              <a:effectLst/>
              <a:latin typeface="HP Simplified Hans" pitchFamily="34" charset="-122"/>
              <a:ea typeface="HP Simplified Hans" pitchFamily="34" charset="-122"/>
            </a:endParaRPr>
          </a:p>
          <a:p>
            <a:pPr>
              <a:buNone/>
            </a:pPr>
            <a:endParaRPr lang="en-US" dirty="0"/>
          </a:p>
        </p:txBody>
      </p:sp>
      <p:pic>
        <p:nvPicPr>
          <p:cNvPr id="4" name="Picture 3" descr="WhatsApp Image 2022-06-23 at 7.48.45 PM.jpeg"/>
          <p:cNvPicPr>
            <a:picLocks noChangeAspect="1"/>
          </p:cNvPicPr>
          <p:nvPr/>
        </p:nvPicPr>
        <p:blipFill>
          <a:blip r:embed="rId2" cstate="print"/>
          <a:stretch>
            <a:fillRect/>
          </a:stretch>
        </p:blipFill>
        <p:spPr>
          <a:xfrm>
            <a:off x="3500430" y="3714752"/>
            <a:ext cx="2196701" cy="2928934"/>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Losses for 6mm TMT bars</a:t>
            </a:r>
            <a:endParaRPr lang="en-US" dirty="0"/>
          </a:p>
        </p:txBody>
      </p:sp>
      <p:sp>
        <p:nvSpPr>
          <p:cNvPr id="3" name="Content Placeholder 2"/>
          <p:cNvSpPr>
            <a:spLocks noGrp="1"/>
          </p:cNvSpPr>
          <p:nvPr>
            <p:ph idx="1"/>
          </p:nvPr>
        </p:nvSpPr>
        <p:spPr>
          <a:xfrm>
            <a:off x="301752" y="1527048"/>
            <a:ext cx="8503920" cy="4830910"/>
          </a:xfrm>
        </p:spPr>
        <p:txBody>
          <a:bodyPr>
            <a:normAutofit fontScale="92500" lnSpcReduction="20000"/>
          </a:bodyPr>
          <a:lstStyle/>
          <a:p>
            <a:r>
              <a:rPr lang="en-IN" sz="1900" dirty="0" smtClean="0"/>
              <a:t>For 1 Section of 6mm</a:t>
            </a:r>
          </a:p>
          <a:p>
            <a:pPr>
              <a:buFont typeface="Wingdings" pitchFamily="2" charset="2"/>
              <a:buChar char="Ø"/>
            </a:pPr>
            <a:r>
              <a:rPr lang="en-IN" sz="1900" dirty="0" smtClean="0"/>
              <a:t>No of Billets Rolled = 1741</a:t>
            </a:r>
          </a:p>
          <a:p>
            <a:pPr>
              <a:buFont typeface="Wingdings" pitchFamily="2" charset="2"/>
              <a:buChar char="Ø"/>
            </a:pPr>
            <a:r>
              <a:rPr lang="en-IN" sz="1900" dirty="0" smtClean="0"/>
              <a:t>No of Cobble =9</a:t>
            </a:r>
          </a:p>
          <a:p>
            <a:pPr>
              <a:buFont typeface="Wingdings" pitchFamily="2" charset="2"/>
              <a:buChar char="Ø"/>
            </a:pPr>
            <a:r>
              <a:rPr lang="en-IN" sz="1900" dirty="0" smtClean="0"/>
              <a:t>Production in Tonnes : 1933 tonnes</a:t>
            </a:r>
          </a:p>
          <a:p>
            <a:pPr>
              <a:buFont typeface="Wingdings" pitchFamily="2" charset="2"/>
              <a:buChar char="Ø"/>
            </a:pPr>
            <a:r>
              <a:rPr lang="en-IN" sz="1900" dirty="0" smtClean="0"/>
              <a:t>Weight of Scrap at Shear 9 per billet = 8 kg</a:t>
            </a:r>
          </a:p>
          <a:p>
            <a:pPr>
              <a:buFont typeface="Wingdings" pitchFamily="2" charset="2"/>
              <a:buChar char="Ø"/>
            </a:pPr>
            <a:r>
              <a:rPr lang="en-IN" sz="1900" dirty="0" smtClean="0"/>
              <a:t>Weight of Scrap at Shear 15 per billet = 2.5 kg</a:t>
            </a:r>
          </a:p>
          <a:p>
            <a:pPr>
              <a:buFont typeface="Wingdings" pitchFamily="2" charset="2"/>
              <a:buChar char="Ø"/>
            </a:pPr>
            <a:r>
              <a:rPr lang="en-IN" sz="1900" dirty="0" smtClean="0"/>
              <a:t>Weight of Scales produced in Processing(lost material) = 12 kg</a:t>
            </a:r>
          </a:p>
          <a:p>
            <a:pPr>
              <a:buFont typeface="Wingdings" pitchFamily="2" charset="2"/>
              <a:buChar char="Ø"/>
            </a:pPr>
            <a:r>
              <a:rPr lang="en-IN" sz="2000" dirty="0" smtClean="0"/>
              <a:t>Weight of Uncooled Rings at Decoiling Mill = 16 front and 2 back ring = 18 rings</a:t>
            </a:r>
          </a:p>
          <a:p>
            <a:pPr>
              <a:buNone/>
            </a:pPr>
            <a:r>
              <a:rPr lang="en-IN" sz="2000" dirty="0" smtClean="0"/>
              <a:t>        1 ring = 3 m :  18 x 3 x 215 gm = 11.61 kg</a:t>
            </a:r>
          </a:p>
          <a:p>
            <a:pPr>
              <a:buFont typeface="Wingdings" pitchFamily="2" charset="2"/>
              <a:buChar char="Ø"/>
            </a:pPr>
            <a:r>
              <a:rPr lang="en-IN" sz="1900" dirty="0" smtClean="0"/>
              <a:t>Weight of Scales produced in Decoiling Mill </a:t>
            </a:r>
            <a:r>
              <a:rPr lang="en-IN" sz="2000" dirty="0" smtClean="0"/>
              <a:t>=  0.11 kg</a:t>
            </a:r>
            <a:endParaRPr lang="en-IN" sz="1900" dirty="0" smtClean="0"/>
          </a:p>
          <a:p>
            <a:pPr>
              <a:buFont typeface="Wingdings" pitchFamily="2" charset="2"/>
              <a:buChar char="Ø"/>
            </a:pPr>
            <a:r>
              <a:rPr lang="en-IN" sz="1900" dirty="0" smtClean="0"/>
              <a:t>Weight of FG per billet = 1.1103 tonnes</a:t>
            </a:r>
          </a:p>
          <a:p>
            <a:pPr>
              <a:buFont typeface="Wingdings" pitchFamily="2" charset="2"/>
              <a:buChar char="Ø"/>
            </a:pPr>
            <a:r>
              <a:rPr lang="en-IN" sz="1900" dirty="0" smtClean="0"/>
              <a:t>Yield loss Percentage Calculation = (1170 – 1110.3) x 100/1170 = 5.104 %</a:t>
            </a:r>
          </a:p>
          <a:p>
            <a:pPr>
              <a:buFont typeface="Wingdings" pitchFamily="2" charset="2"/>
              <a:buChar char="Ø"/>
            </a:pPr>
            <a:endParaRPr lang="en-IN" sz="1900" dirty="0" smtClean="0"/>
          </a:p>
          <a:p>
            <a:pPr>
              <a:buNone/>
            </a:pPr>
            <a:endParaRPr lang="en-IN" sz="1900" dirty="0" smtClean="0"/>
          </a:p>
          <a:p>
            <a:pPr>
              <a:buFont typeface="Wingdings" pitchFamily="2" charset="2"/>
              <a:buChar char="Ø"/>
            </a:pPr>
            <a:endParaRPr lang="en-IN" sz="1900" dirty="0" smtClean="0"/>
          </a:p>
          <a:p>
            <a:pPr>
              <a:buFont typeface="Wingdings" pitchFamily="2" charset="2"/>
              <a:buChar char="Ø"/>
            </a:pPr>
            <a:r>
              <a:rPr lang="en-IN" sz="1900" dirty="0" smtClean="0"/>
              <a:t>Total Yield = 100 – 5.104 = 94.896 %</a:t>
            </a:r>
            <a:endParaRPr lang="en-US" sz="1900" dirty="0" smtClean="0"/>
          </a:p>
          <a:p>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Losses for 5.5 mm Wires </a:t>
            </a:r>
            <a:endParaRPr lang="en-US" dirty="0"/>
          </a:p>
        </p:txBody>
      </p:sp>
      <p:sp>
        <p:nvSpPr>
          <p:cNvPr id="3" name="Content Placeholder 2"/>
          <p:cNvSpPr>
            <a:spLocks noGrp="1"/>
          </p:cNvSpPr>
          <p:nvPr>
            <p:ph idx="1"/>
          </p:nvPr>
        </p:nvSpPr>
        <p:spPr/>
        <p:txBody>
          <a:bodyPr>
            <a:normAutofit fontScale="62500" lnSpcReduction="20000"/>
          </a:bodyPr>
          <a:lstStyle/>
          <a:p>
            <a:r>
              <a:rPr lang="en-IN" sz="2800" dirty="0" smtClean="0"/>
              <a:t>For 1 Section of 5.5mm</a:t>
            </a:r>
          </a:p>
          <a:p>
            <a:pPr>
              <a:buFont typeface="Wingdings" pitchFamily="2" charset="2"/>
              <a:buChar char="Ø"/>
            </a:pPr>
            <a:r>
              <a:rPr lang="en-IN" sz="2800" dirty="0" smtClean="0"/>
              <a:t>No of Billets Rolled = 4737</a:t>
            </a:r>
          </a:p>
          <a:p>
            <a:pPr>
              <a:buFont typeface="Wingdings" pitchFamily="2" charset="2"/>
              <a:buChar char="Ø"/>
            </a:pPr>
            <a:r>
              <a:rPr lang="en-IN" sz="2800" dirty="0" smtClean="0"/>
              <a:t>No of Cobble </a:t>
            </a:r>
            <a:r>
              <a:rPr lang="en-IN" sz="2800" dirty="0"/>
              <a:t>=</a:t>
            </a:r>
            <a:r>
              <a:rPr lang="en-IN" sz="2800" dirty="0" smtClean="0"/>
              <a:t>13</a:t>
            </a:r>
          </a:p>
          <a:p>
            <a:pPr>
              <a:buFont typeface="Wingdings" pitchFamily="2" charset="2"/>
              <a:buChar char="Ø"/>
            </a:pPr>
            <a:r>
              <a:rPr lang="en-IN" sz="2800" dirty="0" smtClean="0"/>
              <a:t>Production in Tonnes : 5257 tonnes</a:t>
            </a:r>
          </a:p>
          <a:p>
            <a:pPr>
              <a:buFont typeface="Wingdings" pitchFamily="2" charset="2"/>
              <a:buChar char="Ø"/>
            </a:pPr>
            <a:r>
              <a:rPr lang="en-IN" sz="2800" dirty="0" smtClean="0"/>
              <a:t>Weight of Scrap at Shear 9 per billet = 8 kg</a:t>
            </a:r>
          </a:p>
          <a:p>
            <a:pPr>
              <a:buFont typeface="Wingdings" pitchFamily="2" charset="2"/>
              <a:buChar char="Ø"/>
            </a:pPr>
            <a:r>
              <a:rPr lang="en-IN" sz="2800" dirty="0" smtClean="0"/>
              <a:t>Weight of Scrap at Shear 15 per billet = 2.5 kg</a:t>
            </a:r>
          </a:p>
          <a:p>
            <a:pPr>
              <a:buFont typeface="Wingdings" pitchFamily="2" charset="2"/>
              <a:buChar char="Ø"/>
            </a:pPr>
            <a:r>
              <a:rPr lang="en-IN" sz="2800" dirty="0" smtClean="0"/>
              <a:t>Weight of Scrap Produced at Roller table</a:t>
            </a:r>
          </a:p>
          <a:p>
            <a:pPr>
              <a:buFont typeface="Wingdings" pitchFamily="2" charset="2"/>
              <a:buChar char="Ø"/>
            </a:pPr>
            <a:r>
              <a:rPr lang="en-IN" sz="2800" dirty="0" smtClean="0"/>
              <a:t>Weight of Scales produced in Processing(lost material) </a:t>
            </a:r>
          </a:p>
          <a:p>
            <a:pPr>
              <a:buFont typeface="Wingdings" pitchFamily="2" charset="2"/>
              <a:buChar char="Ø"/>
            </a:pPr>
            <a:r>
              <a:rPr lang="en-IN" sz="2800" dirty="0" smtClean="0"/>
              <a:t>Weight of FG per billet = 1.14 tonnes </a:t>
            </a:r>
          </a:p>
          <a:p>
            <a:pPr>
              <a:buFont typeface="Wingdings" pitchFamily="2" charset="2"/>
              <a:buChar char="Ø"/>
            </a:pPr>
            <a:r>
              <a:rPr lang="en-IN" sz="2800" dirty="0" smtClean="0"/>
              <a:t>Yield loss Percentage Calculation =(1170 – 1140) x 100/1170 = 2.564%</a:t>
            </a:r>
          </a:p>
          <a:p>
            <a:pPr>
              <a:buFont typeface="Wingdings" pitchFamily="2" charset="2"/>
              <a:buChar char="Ø"/>
            </a:pPr>
            <a:endParaRPr lang="en-IN" sz="2800" dirty="0" smtClean="0"/>
          </a:p>
          <a:p>
            <a:pPr>
              <a:buFont typeface="Wingdings" pitchFamily="2" charset="2"/>
              <a:buChar char="Ø"/>
            </a:pPr>
            <a:endParaRPr lang="en-IN" sz="2800" dirty="0" smtClean="0"/>
          </a:p>
          <a:p>
            <a:pPr>
              <a:buFont typeface="Wingdings" pitchFamily="2" charset="2"/>
              <a:buChar char="Ø"/>
            </a:pPr>
            <a:endParaRPr lang="en-IN" sz="2800" dirty="0" smtClean="0"/>
          </a:p>
          <a:p>
            <a:pPr>
              <a:buNone/>
            </a:pPr>
            <a:endParaRPr lang="en-IN" sz="2800" dirty="0" smtClean="0"/>
          </a:p>
          <a:p>
            <a:pPr>
              <a:buFont typeface="Wingdings" pitchFamily="2" charset="2"/>
              <a:buChar char="Ø"/>
            </a:pPr>
            <a:endParaRPr lang="en-US" sz="2800" dirty="0" smtClean="0"/>
          </a:p>
          <a:p>
            <a:pPr>
              <a:buFont typeface="Wingdings" pitchFamily="2" charset="2"/>
              <a:buChar char="Ø"/>
            </a:pPr>
            <a:r>
              <a:rPr lang="en-IN" sz="2800" dirty="0" smtClean="0"/>
              <a:t>Total Yield = 100 – 2.564 = 97.435%</a:t>
            </a:r>
            <a:endParaRPr lang="en-US" sz="2800" dirty="0" smtClean="0"/>
          </a:p>
          <a:p>
            <a:pPr>
              <a:buFont typeface="Wingdings" pitchFamily="2" charset="2"/>
              <a:buChar char="Ø"/>
            </a:pPr>
            <a:endParaRPr lang="en-IN" sz="2800" dirty="0" smtClean="0"/>
          </a:p>
          <a:p>
            <a:pPr>
              <a:buFont typeface="Wingdings" pitchFamily="2" charset="2"/>
              <a:buChar char="Ø"/>
            </a:pPr>
            <a:endParaRPr lang="en-IN" sz="2800" dirty="0" smtClean="0"/>
          </a:p>
          <a:p>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Production Rate</a:t>
            </a:r>
            <a:endParaRPr lang="en-US" dirty="0"/>
          </a:p>
        </p:txBody>
      </p:sp>
      <p:sp>
        <p:nvSpPr>
          <p:cNvPr id="3" name="Content Placeholder 2"/>
          <p:cNvSpPr>
            <a:spLocks noGrp="1"/>
          </p:cNvSpPr>
          <p:nvPr>
            <p:ph idx="1"/>
          </p:nvPr>
        </p:nvSpPr>
        <p:spPr>
          <a:xfrm>
            <a:off x="500034" y="1357298"/>
            <a:ext cx="8472518" cy="4525963"/>
          </a:xfrm>
        </p:spPr>
        <p:txBody>
          <a:bodyPr>
            <a:normAutofit/>
          </a:bodyPr>
          <a:lstStyle/>
          <a:p>
            <a:pPr>
              <a:buNone/>
            </a:pPr>
            <a:r>
              <a:rPr lang="en-IN" sz="1600" dirty="0" smtClean="0"/>
              <a:t>For May 2022</a:t>
            </a:r>
          </a:p>
          <a:p>
            <a:r>
              <a:rPr lang="en-IN" sz="1600" dirty="0" smtClean="0"/>
              <a:t>Total production 22730 tonnes</a:t>
            </a:r>
          </a:p>
          <a:p>
            <a:r>
              <a:rPr lang="en-IN" sz="1600" dirty="0" smtClean="0"/>
              <a:t>Total Coils = 20480 (cobble not included</a:t>
            </a:r>
            <a:r>
              <a:rPr lang="en-IN" sz="1600" dirty="0"/>
              <a:t>)</a:t>
            </a:r>
            <a:endParaRPr lang="en-US" sz="4000" dirty="0"/>
          </a:p>
        </p:txBody>
      </p:sp>
      <p:graphicFrame>
        <p:nvGraphicFramePr>
          <p:cNvPr id="4" name="Chart 3"/>
          <p:cNvGraphicFramePr/>
          <p:nvPr/>
        </p:nvGraphicFramePr>
        <p:xfrm>
          <a:off x="387638" y="2429822"/>
          <a:ext cx="8001056" cy="406400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357166"/>
            <a:ext cx="8534400" cy="758952"/>
          </a:xfrm>
        </p:spPr>
        <p:txBody>
          <a:bodyPr>
            <a:normAutofit fontScale="90000"/>
          </a:bodyPr>
          <a:lstStyle/>
          <a:p>
            <a:r>
              <a:rPr lang="en-IN" dirty="0" smtClean="0"/>
              <a:t>Suggested Remedies for the Yield Losses and Scrap Reduction</a:t>
            </a:r>
            <a:endParaRPr lang="en-US" dirty="0"/>
          </a:p>
        </p:txBody>
      </p:sp>
      <p:sp>
        <p:nvSpPr>
          <p:cNvPr id="3" name="Content Placeholder 2"/>
          <p:cNvSpPr>
            <a:spLocks noGrp="1"/>
          </p:cNvSpPr>
          <p:nvPr>
            <p:ph idx="1"/>
          </p:nvPr>
        </p:nvSpPr>
        <p:spPr/>
        <p:txBody>
          <a:bodyPr>
            <a:normAutofit lnSpcReduction="10000"/>
          </a:bodyPr>
          <a:lstStyle/>
          <a:p>
            <a:r>
              <a:rPr lang="en-IN" dirty="0" smtClean="0"/>
              <a:t>Scales Reduction:</a:t>
            </a:r>
          </a:p>
          <a:p>
            <a:r>
              <a:rPr lang="en-IN" dirty="0" smtClean="0"/>
              <a:t>Cobble:</a:t>
            </a:r>
          </a:p>
          <a:p>
            <a:r>
              <a:rPr lang="en-IN" dirty="0" smtClean="0"/>
              <a:t>Shear 9 , 15 </a:t>
            </a:r>
          </a:p>
          <a:p>
            <a:r>
              <a:rPr lang="en-IN" dirty="0" smtClean="0"/>
              <a:t>Water Box Losses reduction</a:t>
            </a:r>
          </a:p>
          <a:p>
            <a:r>
              <a:rPr lang="en-IN" dirty="0" smtClean="0"/>
              <a:t>Billet Bending</a:t>
            </a:r>
          </a:p>
          <a:p>
            <a:r>
              <a:rPr lang="en-IN" dirty="0" smtClean="0"/>
              <a:t>Rust losses</a:t>
            </a:r>
          </a:p>
          <a:p>
            <a:r>
              <a:rPr lang="en-IN" dirty="0" smtClean="0"/>
              <a:t>Wrong Product</a:t>
            </a:r>
          </a:p>
          <a:p>
            <a:r>
              <a:rPr lang="en-IN" dirty="0" smtClean="0"/>
              <a:t>Finished Good Losses </a:t>
            </a:r>
          </a:p>
          <a:p>
            <a:endParaRPr lang="en-IN" dirty="0" smtClean="0"/>
          </a:p>
          <a:p>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Scales Reduction</a:t>
            </a:r>
            <a:br>
              <a:rPr lang="en-IN" dirty="0" smtClean="0"/>
            </a:br>
            <a:endParaRPr lang="en-US" dirty="0"/>
          </a:p>
        </p:txBody>
      </p:sp>
      <p:sp>
        <p:nvSpPr>
          <p:cNvPr id="3" name="Content Placeholder 2"/>
          <p:cNvSpPr>
            <a:spLocks noGrp="1"/>
          </p:cNvSpPr>
          <p:nvPr>
            <p:ph idx="1"/>
          </p:nvPr>
        </p:nvSpPr>
        <p:spPr>
          <a:xfrm>
            <a:off x="357158" y="857232"/>
            <a:ext cx="8229600" cy="4525963"/>
          </a:xfrm>
        </p:spPr>
        <p:txBody>
          <a:bodyPr>
            <a:normAutofit/>
          </a:bodyPr>
          <a:lstStyle/>
          <a:p>
            <a:pPr>
              <a:buNone/>
            </a:pPr>
            <a:r>
              <a:rPr lang="en-US" sz="2400" b="1" dirty="0"/>
              <a:t>Protective Coatings Increase Material Yield and Reduce Costs</a:t>
            </a:r>
          </a:p>
          <a:p>
            <a:pPr>
              <a:buNone/>
            </a:pPr>
            <a:r>
              <a:rPr lang="en-US" sz="2000" b="1" dirty="0"/>
              <a:t>Burning Loss Due to Oxidation</a:t>
            </a:r>
          </a:p>
          <a:p>
            <a:pPr>
              <a:buNone/>
            </a:pPr>
            <a:endParaRPr lang="en-US" sz="1400" dirty="0" smtClean="0"/>
          </a:p>
          <a:p>
            <a:pPr>
              <a:buNone/>
            </a:pPr>
            <a:endParaRPr lang="en-US" sz="1400" dirty="0"/>
          </a:p>
          <a:p>
            <a:pPr>
              <a:buNone/>
            </a:pPr>
            <a:r>
              <a:rPr lang="en-US" sz="1800" dirty="0" smtClean="0"/>
              <a:t>O</a:t>
            </a:r>
            <a:r>
              <a:rPr lang="en-US" sz="1800" baseline="-25000" dirty="0" smtClean="0"/>
              <a:t>2</a:t>
            </a:r>
            <a:r>
              <a:rPr lang="en-US" sz="1800" dirty="0"/>
              <a:t> + 2 Fe ↔ 2 </a:t>
            </a:r>
            <a:r>
              <a:rPr lang="en-US" sz="1800" dirty="0" smtClean="0"/>
              <a:t>FeO</a:t>
            </a:r>
            <a:endParaRPr lang="en-US" sz="1800" dirty="0"/>
          </a:p>
          <a:p>
            <a:pPr>
              <a:buNone/>
            </a:pPr>
            <a:r>
              <a:rPr lang="en-US" sz="1800" dirty="0"/>
              <a:t>O</a:t>
            </a:r>
            <a:r>
              <a:rPr lang="en-US" sz="1800" baseline="-25000" dirty="0"/>
              <a:t>2</a:t>
            </a:r>
            <a:r>
              <a:rPr lang="en-US" sz="1800" dirty="0"/>
              <a:t> + 4 FeO ↔ 2 Fe</a:t>
            </a:r>
            <a:r>
              <a:rPr lang="en-US" sz="1800" baseline="-25000" dirty="0"/>
              <a:t>2</a:t>
            </a:r>
            <a:r>
              <a:rPr lang="en-US" sz="1800" dirty="0"/>
              <a:t>O</a:t>
            </a:r>
            <a:r>
              <a:rPr lang="en-US" sz="1800" baseline="-25000" dirty="0"/>
              <a:t>3</a:t>
            </a:r>
            <a:endParaRPr lang="en-US" sz="1800" dirty="0"/>
          </a:p>
          <a:p>
            <a:pPr>
              <a:buNone/>
            </a:pPr>
            <a:r>
              <a:rPr lang="en-US" sz="1800" dirty="0" smtClean="0"/>
              <a:t>CO</a:t>
            </a:r>
            <a:r>
              <a:rPr lang="en-US" sz="1800" baseline="-25000" dirty="0" smtClean="0"/>
              <a:t>2</a:t>
            </a:r>
            <a:r>
              <a:rPr lang="en-US" sz="1800" dirty="0"/>
              <a:t> + Fe ↔ CO + FeO</a:t>
            </a:r>
          </a:p>
          <a:p>
            <a:pPr>
              <a:buNone/>
            </a:pPr>
            <a:r>
              <a:rPr lang="en-US" sz="1800" dirty="0"/>
              <a:t> </a:t>
            </a:r>
            <a:r>
              <a:rPr lang="en-US" sz="1800" dirty="0" smtClean="0"/>
              <a:t>CO</a:t>
            </a:r>
            <a:r>
              <a:rPr lang="en-US" sz="1800" baseline="-25000" dirty="0" smtClean="0"/>
              <a:t>2</a:t>
            </a:r>
            <a:r>
              <a:rPr lang="en-US" sz="1800" dirty="0"/>
              <a:t> + 3 FeO ↔ Fe</a:t>
            </a:r>
            <a:r>
              <a:rPr lang="en-US" sz="1800" baseline="-25000" dirty="0"/>
              <a:t>3</a:t>
            </a:r>
            <a:r>
              <a:rPr lang="en-US" sz="1800" dirty="0"/>
              <a:t>O</a:t>
            </a:r>
            <a:r>
              <a:rPr lang="en-US" sz="1800" baseline="-25000" dirty="0"/>
              <a:t>4</a:t>
            </a:r>
            <a:r>
              <a:rPr lang="en-US" sz="1800" dirty="0"/>
              <a:t> + </a:t>
            </a:r>
            <a:r>
              <a:rPr lang="en-US" sz="1800" dirty="0" smtClean="0"/>
              <a:t>CO</a:t>
            </a:r>
            <a:endParaRPr lang="en-US" sz="4000" dirty="0"/>
          </a:p>
          <a:p>
            <a:pPr>
              <a:buNone/>
            </a:pPr>
            <a:endParaRPr lang="en-US" dirty="0"/>
          </a:p>
        </p:txBody>
      </p:sp>
      <p:sp>
        <p:nvSpPr>
          <p:cNvPr id="4" name="Rectangle 3"/>
          <p:cNvSpPr/>
          <p:nvPr/>
        </p:nvSpPr>
        <p:spPr>
          <a:xfrm>
            <a:off x="214282" y="4303455"/>
            <a:ext cx="8715404" cy="2062103"/>
          </a:xfrm>
          <a:prstGeom prst="rect">
            <a:avLst/>
          </a:prstGeom>
        </p:spPr>
        <p:txBody>
          <a:bodyPr wrap="square">
            <a:spAutoFit/>
          </a:bodyPr>
          <a:lstStyle/>
          <a:p>
            <a:pPr algn="just"/>
            <a:r>
              <a:rPr lang="en-US" sz="1600" b="1" dirty="0" smtClean="0"/>
              <a:t>Characteristics of Protective Coating and its Use</a:t>
            </a:r>
          </a:p>
          <a:p>
            <a:pPr algn="just">
              <a:buFont typeface="Arial" pitchFamily="34" charset="0"/>
              <a:buChar char="•"/>
            </a:pPr>
            <a:r>
              <a:rPr lang="en-US" sz="1600" dirty="0" smtClean="0"/>
              <a:t>An anti-scale coating is applied on billets/ingots to be heated before charging them into the furnace. </a:t>
            </a:r>
          </a:p>
          <a:p>
            <a:pPr algn="just">
              <a:buFont typeface="Arial" pitchFamily="34" charset="0"/>
              <a:buChar char="•"/>
            </a:pPr>
            <a:r>
              <a:rPr lang="en-US" sz="1600" dirty="0" smtClean="0"/>
              <a:t>Acts as a barrier between the metal and oxygen. Before heating, care is taken to apply a uniform, impervious coating on the billet to be heated. </a:t>
            </a:r>
          </a:p>
          <a:p>
            <a:pPr algn="just">
              <a:buFont typeface="Arial" pitchFamily="34" charset="0"/>
              <a:buChar char="•"/>
            </a:pPr>
            <a:r>
              <a:rPr lang="en-US" sz="1600" dirty="0" smtClean="0"/>
              <a:t>Heat transfer from the heating medium to the metal unaffected by the coating, which also reduces decarburization on billets during hot-rolling operations.</a:t>
            </a:r>
          </a:p>
          <a:p>
            <a:pPr algn="just">
              <a:buFont typeface="Arial" pitchFamily="34" charset="0"/>
              <a:buChar char="•"/>
            </a:pPr>
            <a:r>
              <a:rPr lang="en-US" sz="1600" dirty="0" smtClean="0"/>
              <a:t>No reaction with the steel surface; no release of toxic fumes during use, hot forging or storage; and it is otherwise nonhazardous.</a:t>
            </a:r>
            <a:endParaRPr lang="en-US" sz="1600" dirty="0"/>
          </a:p>
        </p:txBody>
      </p:sp>
      <p:pic>
        <p:nvPicPr>
          <p:cNvPr id="59394" name="Picture 2" descr="fg0814-protective-fig1-615.jpg"/>
          <p:cNvPicPr>
            <a:picLocks noChangeAspect="1" noChangeArrowheads="1"/>
          </p:cNvPicPr>
          <p:nvPr/>
        </p:nvPicPr>
        <p:blipFill>
          <a:blip r:embed="rId2"/>
          <a:srcRect/>
          <a:stretch>
            <a:fillRect/>
          </a:stretch>
        </p:blipFill>
        <p:spPr bwMode="auto">
          <a:xfrm>
            <a:off x="3929058" y="1357298"/>
            <a:ext cx="4929181" cy="2805225"/>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4282" y="0"/>
            <a:ext cx="4357718" cy="6863417"/>
          </a:xfrm>
          <a:prstGeom prst="rect">
            <a:avLst/>
          </a:prstGeom>
        </p:spPr>
        <p:txBody>
          <a:bodyPr wrap="square">
            <a:spAutoFit/>
          </a:bodyPr>
          <a:lstStyle/>
          <a:p>
            <a:r>
              <a:rPr lang="en-US" sz="2000" b="1" dirty="0" smtClean="0"/>
              <a:t>Protective Coating Increases Yield</a:t>
            </a:r>
          </a:p>
          <a:p>
            <a:r>
              <a:rPr lang="en-US" sz="2000" dirty="0" smtClean="0"/>
              <a:t>   </a:t>
            </a:r>
          </a:p>
          <a:p>
            <a:r>
              <a:rPr lang="en-US" sz="2000" dirty="0" smtClean="0"/>
              <a:t>•   Total reduction in scale = 0.95 mm</a:t>
            </a:r>
          </a:p>
          <a:p>
            <a:r>
              <a:rPr lang="en-US" sz="2000" dirty="0" smtClean="0"/>
              <a:t>•   Percentage reduction in material loss due to mill scale by using anti-scale coating = 56.98%</a:t>
            </a:r>
          </a:p>
          <a:p>
            <a:r>
              <a:rPr lang="en-US" sz="2000" dirty="0" smtClean="0"/>
              <a:t>•   Approximately a 70% reduction in mill scale is achieved by anti-scale coating in hot rolling of stainless steel. </a:t>
            </a:r>
          </a:p>
          <a:p>
            <a:r>
              <a:rPr lang="en-US" sz="2000" dirty="0" smtClean="0"/>
              <a:t> </a:t>
            </a:r>
          </a:p>
          <a:p>
            <a:r>
              <a:rPr lang="en-US" sz="2000" dirty="0" smtClean="0"/>
              <a:t> •   Scale loss of 2.14 kg was observed on billets without coating.</a:t>
            </a:r>
          </a:p>
          <a:p>
            <a:r>
              <a:rPr lang="en-US" sz="2000" dirty="0" smtClean="0"/>
              <a:t>•   Scale loss of 1.140 kg was observed on billets with a double layer of protective anti-scale coating.</a:t>
            </a:r>
          </a:p>
          <a:p>
            <a:r>
              <a:rPr lang="en-US" sz="2000" dirty="0" smtClean="0"/>
              <a:t>•   Percentage reduction in mill scale loss due to use of protective anti-scale coating = 47.00%</a:t>
            </a:r>
          </a:p>
          <a:p>
            <a:endParaRPr lang="en-IN" sz="2000" dirty="0" smtClean="0"/>
          </a:p>
          <a:p>
            <a:endParaRPr lang="en-IN" sz="2000" dirty="0" smtClean="0"/>
          </a:p>
          <a:p>
            <a:endParaRPr lang="en-IN" sz="2000" dirty="0" smtClean="0"/>
          </a:p>
          <a:p>
            <a:r>
              <a:rPr lang="en-IN" sz="2000" dirty="0" smtClean="0"/>
              <a:t>Add source</a:t>
            </a:r>
            <a:endParaRPr lang="en-US" sz="2000" dirty="0"/>
          </a:p>
        </p:txBody>
      </p:sp>
      <p:pic>
        <p:nvPicPr>
          <p:cNvPr id="54274" name="Picture 2" descr="https://steelplantspecialities.com/wp-content/uploads/2019/08/NOT-57-1.jpg"/>
          <p:cNvPicPr>
            <a:picLocks noChangeAspect="1" noChangeArrowheads="1"/>
          </p:cNvPicPr>
          <p:nvPr/>
        </p:nvPicPr>
        <p:blipFill>
          <a:blip r:embed="rId2"/>
          <a:srcRect/>
          <a:stretch>
            <a:fillRect/>
          </a:stretch>
        </p:blipFill>
        <p:spPr bwMode="auto">
          <a:xfrm>
            <a:off x="4714876" y="214290"/>
            <a:ext cx="4133023" cy="2071678"/>
          </a:xfrm>
          <a:prstGeom prst="rect">
            <a:avLst/>
          </a:prstGeom>
          <a:noFill/>
        </p:spPr>
      </p:pic>
      <p:pic>
        <p:nvPicPr>
          <p:cNvPr id="54276" name="Picture 4" descr="https://steelplantspecialities.com/wp-content/uploads/2019/08/NOT-67.jpg"/>
          <p:cNvPicPr>
            <a:picLocks noChangeAspect="1" noChangeArrowheads="1"/>
          </p:cNvPicPr>
          <p:nvPr/>
        </p:nvPicPr>
        <p:blipFill>
          <a:blip r:embed="rId3"/>
          <a:srcRect/>
          <a:stretch>
            <a:fillRect/>
          </a:stretch>
        </p:blipFill>
        <p:spPr bwMode="auto">
          <a:xfrm>
            <a:off x="4714876" y="2428868"/>
            <a:ext cx="4286280" cy="2143140"/>
          </a:xfrm>
          <a:prstGeom prst="rect">
            <a:avLst/>
          </a:prstGeom>
          <a:noFill/>
        </p:spPr>
      </p:pic>
      <p:pic>
        <p:nvPicPr>
          <p:cNvPr id="54278" name="Picture 6" descr="https://steelplantspecialities.com/wp-content/uploads/2019/08/hr-300x289.jpg"/>
          <p:cNvPicPr>
            <a:picLocks noChangeAspect="1" noChangeArrowheads="1"/>
          </p:cNvPicPr>
          <p:nvPr/>
        </p:nvPicPr>
        <p:blipFill>
          <a:blip r:embed="rId4"/>
          <a:srcRect/>
          <a:stretch>
            <a:fillRect/>
          </a:stretch>
        </p:blipFill>
        <p:spPr bwMode="auto">
          <a:xfrm>
            <a:off x="4714876" y="4714884"/>
            <a:ext cx="2071682" cy="1995720"/>
          </a:xfrm>
          <a:prstGeom prst="rect">
            <a:avLst/>
          </a:prstGeom>
          <a:noFill/>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0"/>
            <a:ext cx="8229600" cy="642942"/>
          </a:xfrm>
        </p:spPr>
        <p:txBody>
          <a:bodyPr>
            <a:normAutofit fontScale="90000"/>
          </a:bodyPr>
          <a:lstStyle/>
          <a:p>
            <a:r>
              <a:rPr lang="en-IN" dirty="0" smtClean="0"/>
              <a:t>Cobble</a:t>
            </a:r>
            <a:endParaRPr lang="en-US" dirty="0"/>
          </a:p>
        </p:txBody>
      </p:sp>
      <p:sp>
        <p:nvSpPr>
          <p:cNvPr id="3" name="Content Placeholder 2"/>
          <p:cNvSpPr>
            <a:spLocks noGrp="1"/>
          </p:cNvSpPr>
          <p:nvPr>
            <p:ph idx="1"/>
          </p:nvPr>
        </p:nvSpPr>
        <p:spPr>
          <a:xfrm>
            <a:off x="428596" y="571480"/>
            <a:ext cx="8229600" cy="5786454"/>
          </a:xfrm>
        </p:spPr>
        <p:txBody>
          <a:bodyPr>
            <a:normAutofit fontScale="85000" lnSpcReduction="20000"/>
          </a:bodyPr>
          <a:lstStyle/>
          <a:p>
            <a:endParaRPr lang="en-US" i="1" dirty="0" smtClean="0"/>
          </a:p>
          <a:p>
            <a:r>
              <a:rPr lang="en-US" i="1" dirty="0" smtClean="0"/>
              <a:t>Design </a:t>
            </a:r>
            <a:r>
              <a:rPr lang="en-US" i="1" dirty="0"/>
              <a:t>of </a:t>
            </a:r>
            <a:r>
              <a:rPr lang="en-US" i="1" dirty="0" smtClean="0"/>
              <a:t>Modified </a:t>
            </a:r>
            <a:r>
              <a:rPr lang="en-US" i="1" dirty="0"/>
              <a:t>Side Guide </a:t>
            </a:r>
            <a:r>
              <a:rPr lang="en-US" i="1" dirty="0" smtClean="0"/>
              <a:t>System</a:t>
            </a:r>
          </a:p>
          <a:p>
            <a:r>
              <a:rPr lang="en-IN" i="1" dirty="0" smtClean="0"/>
              <a:t>Add description</a:t>
            </a:r>
            <a:endParaRPr lang="en-US" i="1" dirty="0" smtClean="0"/>
          </a:p>
          <a:p>
            <a:pPr>
              <a:buNone/>
            </a:pPr>
            <a:endParaRPr lang="en-US" i="1" dirty="0" smtClean="0"/>
          </a:p>
          <a:p>
            <a:r>
              <a:rPr lang="en-US" i="1" dirty="0"/>
              <a:t>Signal </a:t>
            </a:r>
            <a:r>
              <a:rPr lang="en-US" i="1" dirty="0" smtClean="0"/>
              <a:t>Analysis </a:t>
            </a:r>
            <a:r>
              <a:rPr lang="en-US" i="1" dirty="0"/>
              <a:t>of Finishing Mill </a:t>
            </a:r>
            <a:r>
              <a:rPr lang="en-US" i="1" dirty="0" smtClean="0"/>
              <a:t>Parameters</a:t>
            </a:r>
          </a:p>
          <a:p>
            <a:pPr>
              <a:buNone/>
            </a:pPr>
            <a:r>
              <a:rPr lang="en-IN" i="1" dirty="0" smtClean="0"/>
              <a:t>     </a:t>
            </a:r>
          </a:p>
          <a:p>
            <a:pPr>
              <a:buNone/>
            </a:pPr>
            <a:endParaRPr lang="en-IN" i="1" dirty="0"/>
          </a:p>
          <a:p>
            <a:pPr>
              <a:buNone/>
            </a:pPr>
            <a:endParaRPr lang="en-IN" i="1" dirty="0" smtClean="0"/>
          </a:p>
          <a:p>
            <a:pPr>
              <a:buNone/>
            </a:pPr>
            <a:endParaRPr lang="en-IN" i="1" dirty="0"/>
          </a:p>
          <a:p>
            <a:pPr>
              <a:buNone/>
            </a:pPr>
            <a:endParaRPr lang="en-IN" i="1" dirty="0" smtClean="0"/>
          </a:p>
          <a:p>
            <a:pPr>
              <a:buNone/>
            </a:pPr>
            <a:endParaRPr lang="en-US" i="1" dirty="0" smtClean="0"/>
          </a:p>
          <a:p>
            <a:endParaRPr lang="en-US" i="1" dirty="0" smtClean="0"/>
          </a:p>
          <a:p>
            <a:r>
              <a:rPr lang="en-US" i="1" dirty="0" smtClean="0"/>
              <a:t>Study </a:t>
            </a:r>
            <a:r>
              <a:rPr lang="en-US" i="1" dirty="0"/>
              <a:t>of Process Parameters</a:t>
            </a:r>
          </a:p>
        </p:txBody>
      </p:sp>
      <p:pic>
        <p:nvPicPr>
          <p:cNvPr id="58370" name="Picture 2"/>
          <p:cNvPicPr>
            <a:picLocks noChangeAspect="1" noChangeArrowheads="1"/>
          </p:cNvPicPr>
          <p:nvPr/>
        </p:nvPicPr>
        <p:blipFill>
          <a:blip r:embed="rId2"/>
          <a:srcRect/>
          <a:stretch>
            <a:fillRect/>
          </a:stretch>
        </p:blipFill>
        <p:spPr bwMode="auto">
          <a:xfrm>
            <a:off x="4786314" y="2643182"/>
            <a:ext cx="4357686" cy="2619606"/>
          </a:xfrm>
          <a:prstGeom prst="rect">
            <a:avLst/>
          </a:prstGeom>
          <a:noFill/>
          <a:ln w="9525">
            <a:noFill/>
            <a:miter lim="800000"/>
            <a:headEnd/>
            <a:tailEnd/>
          </a:ln>
          <a:effectLst/>
        </p:spPr>
      </p:pic>
      <p:pic>
        <p:nvPicPr>
          <p:cNvPr id="58371" name="Picture 3"/>
          <p:cNvPicPr>
            <a:picLocks noChangeAspect="1" noChangeArrowheads="1"/>
          </p:cNvPicPr>
          <p:nvPr/>
        </p:nvPicPr>
        <p:blipFill>
          <a:blip r:embed="rId3"/>
          <a:srcRect/>
          <a:stretch>
            <a:fillRect/>
          </a:stretch>
        </p:blipFill>
        <p:spPr bwMode="auto">
          <a:xfrm>
            <a:off x="214282" y="2643182"/>
            <a:ext cx="4506444" cy="257176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Shear 9 , 15 </a:t>
            </a:r>
            <a:br>
              <a:rPr lang="en-IN" dirty="0" smtClean="0"/>
            </a:br>
            <a:endParaRPr lang="en-US" dirty="0"/>
          </a:p>
        </p:txBody>
      </p:sp>
      <p:sp>
        <p:nvSpPr>
          <p:cNvPr id="3" name="Content Placeholder 2"/>
          <p:cNvSpPr>
            <a:spLocks noGrp="1"/>
          </p:cNvSpPr>
          <p:nvPr>
            <p:ph idx="1"/>
          </p:nvPr>
        </p:nvSpPr>
        <p:spPr>
          <a:xfrm>
            <a:off x="457200" y="1071546"/>
            <a:ext cx="8229600" cy="5054617"/>
          </a:xfrm>
        </p:spPr>
        <p:txBody>
          <a:bodyPr>
            <a:normAutofit/>
          </a:bodyPr>
          <a:lstStyle/>
          <a:p>
            <a:r>
              <a:rPr lang="en-IN" sz="2000" dirty="0" smtClean="0"/>
              <a:t>Only fractured part of Head and Tail must be removed by the Operator</a:t>
            </a:r>
          </a:p>
          <a:p>
            <a:r>
              <a:rPr lang="en-IN" sz="2000" dirty="0" smtClean="0"/>
              <a:t>Currently Shear15 cuts length of 1.5 m instead of 0.75 m</a:t>
            </a:r>
          </a:p>
          <a:p>
            <a:r>
              <a:rPr lang="en-IN" sz="2000" dirty="0" smtClean="0"/>
              <a:t>Regular maintenance of the Operating systems and sensors.</a:t>
            </a:r>
          </a:p>
          <a:p>
            <a:r>
              <a:rPr lang="en-IN" sz="2000" dirty="0" smtClean="0"/>
              <a:t>Implementation of Machine learning programmes for accurate results </a:t>
            </a:r>
            <a:endParaRPr lang="en-US" sz="2000" dirty="0"/>
          </a:p>
        </p:txBody>
      </p:sp>
      <p:pic>
        <p:nvPicPr>
          <p:cNvPr id="4" name="Picture 3" descr="WhatsApp Image 2022-06-28 at 3.36.23 PM.jpeg"/>
          <p:cNvPicPr>
            <a:picLocks noChangeAspect="1"/>
          </p:cNvPicPr>
          <p:nvPr/>
        </p:nvPicPr>
        <p:blipFill>
          <a:blip r:embed="rId2"/>
          <a:stretch>
            <a:fillRect/>
          </a:stretch>
        </p:blipFill>
        <p:spPr>
          <a:xfrm>
            <a:off x="4572000" y="2714620"/>
            <a:ext cx="4221934" cy="3166451"/>
          </a:xfrm>
          <a:prstGeom prst="rect">
            <a:avLst/>
          </a:prstGeom>
        </p:spPr>
      </p:pic>
      <p:pic>
        <p:nvPicPr>
          <p:cNvPr id="5" name="Picture 4" descr="WhatsApp Image 2022-06-28 at 3.36.40 PM.jpeg"/>
          <p:cNvPicPr>
            <a:picLocks noChangeAspect="1"/>
          </p:cNvPicPr>
          <p:nvPr/>
        </p:nvPicPr>
        <p:blipFill>
          <a:blip r:embed="rId3"/>
          <a:stretch>
            <a:fillRect/>
          </a:stretch>
        </p:blipFill>
        <p:spPr>
          <a:xfrm>
            <a:off x="142844" y="2714620"/>
            <a:ext cx="4221934" cy="3166451"/>
          </a:xfrm>
          <a:prstGeom prst="rect">
            <a:avLst/>
          </a:prstGeom>
        </p:spPr>
      </p:pic>
      <p:sp>
        <p:nvSpPr>
          <p:cNvPr id="6" name="TextBox 5"/>
          <p:cNvSpPr txBox="1"/>
          <p:nvPr/>
        </p:nvSpPr>
        <p:spPr>
          <a:xfrm>
            <a:off x="1285852" y="5929330"/>
            <a:ext cx="7072362" cy="369332"/>
          </a:xfrm>
          <a:prstGeom prst="rect">
            <a:avLst/>
          </a:prstGeom>
          <a:noFill/>
        </p:spPr>
        <p:txBody>
          <a:bodyPr wrap="square" rtlCol="0">
            <a:spAutoFit/>
          </a:bodyPr>
          <a:lstStyle/>
          <a:p>
            <a:r>
              <a:rPr lang="en-IN" dirty="0" smtClean="0"/>
              <a:t>Shear-9                                                                Shear-15</a:t>
            </a:r>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034" y="0"/>
            <a:ext cx="8229600" cy="511156"/>
          </a:xfrm>
        </p:spPr>
        <p:txBody>
          <a:bodyPr>
            <a:normAutofit fontScale="90000"/>
          </a:bodyPr>
          <a:lstStyle/>
          <a:p>
            <a:r>
              <a:rPr lang="en-IN" dirty="0" smtClean="0"/>
              <a:t>Water Box Losses </a:t>
            </a:r>
            <a:r>
              <a:rPr lang="en-IN" dirty="0" err="1" smtClean="0"/>
              <a:t>eduction</a:t>
            </a:r>
            <a:endParaRPr lang="en-US" dirty="0"/>
          </a:p>
        </p:txBody>
      </p:sp>
      <p:sp>
        <p:nvSpPr>
          <p:cNvPr id="3" name="Content Placeholder 2"/>
          <p:cNvSpPr>
            <a:spLocks noGrp="1"/>
          </p:cNvSpPr>
          <p:nvPr>
            <p:ph idx="1"/>
          </p:nvPr>
        </p:nvSpPr>
        <p:spPr>
          <a:xfrm>
            <a:off x="500034" y="2928934"/>
            <a:ext cx="8229600" cy="2411411"/>
          </a:xfrm>
        </p:spPr>
        <p:txBody>
          <a:bodyPr>
            <a:normAutofit/>
          </a:bodyPr>
          <a:lstStyle/>
          <a:p>
            <a:r>
              <a:rPr lang="en-US" sz="2000" dirty="0" smtClean="0"/>
              <a:t>Separate water supply systems for each water boxes, as shown in line diagram below</a:t>
            </a:r>
            <a:endParaRPr lang="en-US" sz="2000" dirty="0"/>
          </a:p>
        </p:txBody>
      </p:sp>
      <p:pic>
        <p:nvPicPr>
          <p:cNvPr id="56321" name="Picture 1"/>
          <p:cNvPicPr>
            <a:picLocks noChangeAspect="1" noChangeArrowheads="1"/>
          </p:cNvPicPr>
          <p:nvPr/>
        </p:nvPicPr>
        <p:blipFill>
          <a:blip r:embed="rId2"/>
          <a:srcRect/>
          <a:stretch>
            <a:fillRect/>
          </a:stretch>
        </p:blipFill>
        <p:spPr bwMode="auto">
          <a:xfrm>
            <a:off x="928662" y="500043"/>
            <a:ext cx="7264399" cy="2495678"/>
          </a:xfrm>
          <a:prstGeom prst="rect">
            <a:avLst/>
          </a:prstGeom>
          <a:noFill/>
          <a:ln w="9525">
            <a:noFill/>
            <a:miter lim="800000"/>
            <a:headEnd/>
            <a:tailEnd/>
          </a:ln>
          <a:effectLst/>
        </p:spPr>
      </p:pic>
      <p:pic>
        <p:nvPicPr>
          <p:cNvPr id="56322" name="Picture 2"/>
          <p:cNvPicPr>
            <a:picLocks noChangeAspect="1" noChangeArrowheads="1"/>
          </p:cNvPicPr>
          <p:nvPr/>
        </p:nvPicPr>
        <p:blipFill>
          <a:blip r:embed="rId3"/>
          <a:srcRect/>
          <a:stretch>
            <a:fillRect/>
          </a:stretch>
        </p:blipFill>
        <p:spPr bwMode="auto">
          <a:xfrm>
            <a:off x="1097796" y="3571876"/>
            <a:ext cx="5857974" cy="314327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42844" y="2928934"/>
            <a:ext cx="4000496" cy="71438"/>
          </a:xfrm>
          <a:prstGeom prst="rect">
            <a:avLst/>
          </a:prstGeom>
          <a:solidFill>
            <a:srgbClr val="FFC000"/>
          </a:solidFill>
          <a:ln w="28575">
            <a:solidFill>
              <a:srgbClr val="FFC000"/>
            </a:solidFill>
            <a:prstDash val="solid"/>
            <a:miter lim="800000"/>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a:ln w="9525">
                <a:solidFill>
                  <a:schemeClr val="tx1"/>
                </a:solidFill>
                <a:prstDash val="solid"/>
              </a:ln>
            </a:endParaRPr>
          </a:p>
        </p:txBody>
      </p:sp>
      <p:sp>
        <p:nvSpPr>
          <p:cNvPr id="12" name="Oval 11"/>
          <p:cNvSpPr/>
          <p:nvPr/>
        </p:nvSpPr>
        <p:spPr>
          <a:xfrm>
            <a:off x="2928894" y="2500306"/>
            <a:ext cx="428628" cy="428628"/>
          </a:xfrm>
          <a:prstGeom prst="ellipse">
            <a:avLst/>
          </a:prstGeom>
          <a:solidFill>
            <a:srgbClr val="1E0000"/>
          </a:solidFill>
          <a:ln>
            <a:solidFill>
              <a:schemeClr val="accent4">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2928894" y="3000372"/>
            <a:ext cx="428628" cy="428628"/>
          </a:xfrm>
          <a:prstGeom prst="ellipse">
            <a:avLst/>
          </a:prstGeom>
          <a:solidFill>
            <a:srgbClr val="1E0000"/>
          </a:solidFill>
          <a:ln>
            <a:solidFill>
              <a:schemeClr val="accent4">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rot="-5400000">
            <a:off x="4286216" y="3000372"/>
            <a:ext cx="285752" cy="857256"/>
            <a:chOff x="4143372" y="3000372"/>
            <a:chExt cx="285752" cy="857256"/>
          </a:xfrm>
          <a:solidFill>
            <a:srgbClr val="1E0000"/>
          </a:solidFill>
        </p:grpSpPr>
        <p:sp>
          <p:nvSpPr>
            <p:cNvPr id="15" name="Isosceles Triangle 14"/>
            <p:cNvSpPr/>
            <p:nvPr/>
          </p:nvSpPr>
          <p:spPr>
            <a:xfrm>
              <a:off x="4143372" y="3000372"/>
              <a:ext cx="285752" cy="642942"/>
            </a:xfrm>
            <a:prstGeom prst="triangle">
              <a:avLst/>
            </a:prstGeom>
            <a:grpFill/>
            <a:ln>
              <a:solidFill>
                <a:schemeClr val="accent4">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4143372" y="3571876"/>
              <a:ext cx="285752" cy="285752"/>
            </a:xfrm>
            <a:prstGeom prst="ellipse">
              <a:avLst/>
            </a:prstGeom>
            <a:grpFill/>
            <a:ln>
              <a:solidFill>
                <a:schemeClr val="accent4">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p:cNvGrpSpPr/>
          <p:nvPr/>
        </p:nvGrpSpPr>
        <p:grpSpPr>
          <a:xfrm rot="-5400000">
            <a:off x="4286216" y="2071678"/>
            <a:ext cx="285752" cy="857256"/>
            <a:chOff x="4143372" y="3000372"/>
            <a:chExt cx="285752" cy="857256"/>
          </a:xfrm>
          <a:solidFill>
            <a:srgbClr val="1E0000"/>
          </a:solidFill>
        </p:grpSpPr>
        <p:sp>
          <p:nvSpPr>
            <p:cNvPr id="18" name="Isosceles Triangle 17"/>
            <p:cNvSpPr/>
            <p:nvPr/>
          </p:nvSpPr>
          <p:spPr>
            <a:xfrm>
              <a:off x="4143372" y="3000372"/>
              <a:ext cx="285752" cy="642942"/>
            </a:xfrm>
            <a:prstGeom prst="triangle">
              <a:avLst/>
            </a:prstGeom>
            <a:grp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4143372" y="3571876"/>
              <a:ext cx="285752" cy="285752"/>
            </a:xfrm>
            <a:prstGeom prst="ellipse">
              <a:avLst/>
            </a:prstGeom>
            <a:grpFill/>
            <a:ln>
              <a:solidFill>
                <a:schemeClr val="accent5">
                  <a:lumMod val="7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Rectangle 19"/>
          <p:cNvSpPr/>
          <p:nvPr/>
        </p:nvSpPr>
        <p:spPr>
          <a:xfrm>
            <a:off x="2286000" y="3105835"/>
            <a:ext cx="4572000" cy="369332"/>
          </a:xfrm>
          <a:prstGeom prst="rect">
            <a:avLst/>
          </a:prstGeom>
        </p:spPr>
        <p:txBody>
          <a:bodyPr>
            <a:spAutoFit/>
          </a:bodyPr>
          <a:lstStyle/>
          <a:p>
            <a:r>
              <a:rPr lang="en-US" dirty="0" smtClean="0"/>
              <a:t> </a:t>
            </a:r>
            <a:endParaRPr lang="en-US" dirty="0"/>
          </a:p>
        </p:txBody>
      </p:sp>
      <p:sp>
        <p:nvSpPr>
          <p:cNvPr id="21" name="Rectangle 20"/>
          <p:cNvSpPr/>
          <p:nvPr/>
        </p:nvSpPr>
        <p:spPr>
          <a:xfrm>
            <a:off x="214282" y="0"/>
            <a:ext cx="8643998" cy="2677656"/>
          </a:xfrm>
          <a:prstGeom prst="rect">
            <a:avLst/>
          </a:prstGeom>
        </p:spPr>
        <p:txBody>
          <a:bodyPr wrap="square">
            <a:spAutoFit/>
          </a:bodyPr>
          <a:lstStyle/>
          <a:p>
            <a:r>
              <a:rPr lang="en-IN" sz="2800" dirty="0" smtClean="0">
                <a:latin typeface="Britannic Bold" pitchFamily="34" charset="0"/>
              </a:rPr>
              <a:t>Replacement of Coiling System with Straight Bar System</a:t>
            </a:r>
          </a:p>
          <a:p>
            <a:pPr>
              <a:buFont typeface="Arial" pitchFamily="34" charset="0"/>
              <a:buChar char="•"/>
            </a:pPr>
            <a:r>
              <a:rPr lang="en-IN" sz="2000" dirty="0" smtClean="0"/>
              <a:t>It will avoid the extra efforts for the Decoiling Mill</a:t>
            </a:r>
          </a:p>
          <a:p>
            <a:pPr>
              <a:buFont typeface="Arial" pitchFamily="34" charset="0"/>
              <a:buChar char="•"/>
            </a:pPr>
            <a:r>
              <a:rPr lang="en-IN" sz="2000" dirty="0" smtClean="0"/>
              <a:t>It will minimize the losses due to uncooled rings as it will become easy for segregation of uncooled material.</a:t>
            </a:r>
          </a:p>
          <a:p>
            <a:pPr>
              <a:buFont typeface="Arial" pitchFamily="34" charset="0"/>
              <a:buChar char="•"/>
            </a:pPr>
            <a:r>
              <a:rPr lang="en-IN" sz="2000" dirty="0" smtClean="0"/>
              <a:t>Once segregated, initial uncooled part can be cooled manually.</a:t>
            </a:r>
          </a:p>
          <a:p>
            <a:r>
              <a:rPr lang="en-IN" sz="3200" dirty="0" smtClean="0"/>
              <a:t> </a:t>
            </a:r>
            <a:endParaRPr lang="en-US" sz="3200" dirty="0"/>
          </a:p>
        </p:txBody>
      </p:sp>
      <p:pic>
        <p:nvPicPr>
          <p:cNvPr id="25601" name="Picture 1"/>
          <p:cNvPicPr>
            <a:picLocks noChangeAspect="1" noChangeArrowheads="1"/>
          </p:cNvPicPr>
          <p:nvPr/>
        </p:nvPicPr>
        <p:blipFill>
          <a:blip r:embed="rId2"/>
          <a:srcRect/>
          <a:stretch>
            <a:fillRect/>
          </a:stretch>
        </p:blipFill>
        <p:spPr bwMode="auto">
          <a:xfrm>
            <a:off x="0" y="3786190"/>
            <a:ext cx="5072066" cy="2889108"/>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1283 0.00463 L 0.58056 0.00463 " pathEditMode="fixed" rAng="0" ptsTypes="AA">
                                      <p:cBhvr>
                                        <p:cTn id="6" dur="1000" fill="hold"/>
                                        <p:tgtEl>
                                          <p:spTgt spid="11"/>
                                        </p:tgtEl>
                                        <p:attrNameLst>
                                          <p:attrName>ppt_x</p:attrName>
                                          <p:attrName>ppt_y</p:attrName>
                                        </p:attrNameLst>
                                      </p:cBhvr>
                                      <p:rCtr x="354" y="0"/>
                                    </p:animMotion>
                                  </p:childTnLst>
                                </p:cTn>
                              </p:par>
                              <p:par>
                                <p:cTn id="7" presetID="8" presetClass="emph" presetSubtype="0" fill="hold" nodeType="withEffect">
                                  <p:stCondLst>
                                    <p:cond delay="300"/>
                                  </p:stCondLst>
                                  <p:childTnLst>
                                    <p:animRot by="10800000">
                                      <p:cBhvr>
                                        <p:cTn id="8" dur="1000" fill="hold"/>
                                        <p:tgtEl>
                                          <p:spTgt spid="14"/>
                                        </p:tgtEl>
                                        <p:attrNameLst>
                                          <p:attrName>r</p:attrName>
                                        </p:attrNameLst>
                                      </p:cBhvr>
                                    </p:animRot>
                                  </p:childTnLst>
                                </p:cTn>
                              </p:par>
                              <p:par>
                                <p:cTn id="9" presetID="8" presetClass="emph" presetSubtype="0" fill="hold" nodeType="withEffect">
                                  <p:stCondLst>
                                    <p:cond delay="300"/>
                                  </p:stCondLst>
                                  <p:childTnLst>
                                    <p:animRot by="-10800000">
                                      <p:cBhvr>
                                        <p:cTn id="10" dur="1000" fill="hold"/>
                                        <p:tgtEl>
                                          <p:spTgt spid="17"/>
                                        </p:tgtEl>
                                        <p:attrNameLst>
                                          <p:attrName>r</p:attrName>
                                        </p:attrNameLst>
                                      </p:cBhvr>
                                    </p:animRot>
                                  </p:childTnLst>
                                </p:cTn>
                              </p:par>
                            </p:childTnLst>
                          </p:cTn>
                        </p:par>
                        <p:par>
                          <p:cTn id="11" fill="hold">
                            <p:stCondLst>
                              <p:cond delay="1300"/>
                            </p:stCondLst>
                            <p:childTnLst>
                              <p:par>
                                <p:cTn id="12" presetID="42" presetClass="path" presetSubtype="0" accel="50000" decel="50000" fill="hold" nodeType="afterEffect">
                                  <p:stCondLst>
                                    <p:cond delay="0"/>
                                  </p:stCondLst>
                                  <p:childTnLst>
                                    <p:animMotion origin="layout" path="M 0.58056 0.01505 L 0.58056 0.34838 " pathEditMode="relative" rAng="0" ptsTypes="AA">
                                      <p:cBhvr>
                                        <p:cTn id="13" dur="1000" fill="hold"/>
                                        <p:tgtEl>
                                          <p:spTgt spid="11"/>
                                        </p:tgtEl>
                                        <p:attrNameLst>
                                          <p:attrName>ppt_x</p:attrName>
                                          <p:attrName>ppt_y</p:attrName>
                                        </p:attrNameLst>
                                      </p:cBhvr>
                                      <p:rCtr x="0" y="16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Abstract</a:t>
            </a:r>
            <a:endParaRPr lang="en-US" dirty="0"/>
          </a:p>
        </p:txBody>
      </p:sp>
      <p:sp>
        <p:nvSpPr>
          <p:cNvPr id="3" name="Content Placeholder 2"/>
          <p:cNvSpPr>
            <a:spLocks noGrp="1"/>
          </p:cNvSpPr>
          <p:nvPr>
            <p:ph idx="1"/>
          </p:nvPr>
        </p:nvSpPr>
        <p:spPr>
          <a:xfrm>
            <a:off x="285720" y="1714488"/>
            <a:ext cx="8229600" cy="4525963"/>
          </a:xfrm>
        </p:spPr>
        <p:txBody>
          <a:bodyPr>
            <a:normAutofit fontScale="92500" lnSpcReduction="20000"/>
          </a:bodyPr>
          <a:lstStyle/>
          <a:p>
            <a:pPr algn="just">
              <a:buNone/>
            </a:pPr>
            <a:r>
              <a:rPr lang="en-IN" dirty="0" smtClean="0"/>
              <a:t>   In a Industrial process which has huge production rate and demand therefore requires constant processing with very less time and opportunity for the improvisation it is very important for a metal forming process to be free from any defects that can lower its efficiency. Therefore for a production sector it is the biggest challenge to design its process with maximum yield and to avoid the majority of the losses which can be achieved by repetitive analysis and constant improvement of the process.</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Billet Bending</a:t>
            </a:r>
            <a:br>
              <a:rPr lang="en-IN" dirty="0" smtClean="0"/>
            </a:br>
            <a:endParaRPr lang="en-US" dirty="0"/>
          </a:p>
        </p:txBody>
      </p:sp>
      <p:sp>
        <p:nvSpPr>
          <p:cNvPr id="3" name="Content Placeholder 2"/>
          <p:cNvSpPr>
            <a:spLocks noGrp="1"/>
          </p:cNvSpPr>
          <p:nvPr>
            <p:ph idx="1"/>
          </p:nvPr>
        </p:nvSpPr>
        <p:spPr>
          <a:xfrm>
            <a:off x="428596" y="1000108"/>
            <a:ext cx="8229600" cy="4525963"/>
          </a:xfrm>
        </p:spPr>
        <p:txBody>
          <a:bodyPr/>
          <a:lstStyle/>
          <a:p>
            <a:r>
              <a:rPr lang="en-IN" dirty="0" smtClean="0"/>
              <a:t>Avoiding Power Trip in the Billet yard area</a:t>
            </a:r>
            <a:endParaRPr lang="en-US" dirty="0"/>
          </a:p>
        </p:txBody>
      </p:sp>
      <p:pic>
        <p:nvPicPr>
          <p:cNvPr id="4" name="Picture 3" descr="WhatsApp Image 2022-06-28 at 5.27.13 PM.jpeg"/>
          <p:cNvPicPr>
            <a:picLocks noChangeAspect="1"/>
          </p:cNvPicPr>
          <p:nvPr/>
        </p:nvPicPr>
        <p:blipFill>
          <a:blip r:embed="rId2"/>
          <a:stretch>
            <a:fillRect/>
          </a:stretch>
        </p:blipFill>
        <p:spPr>
          <a:xfrm>
            <a:off x="1857356" y="1928802"/>
            <a:ext cx="5602780" cy="4071966"/>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Rust losses</a:t>
            </a:r>
            <a:br>
              <a:rPr lang="en-IN" dirty="0" smtClean="0"/>
            </a:br>
            <a:endParaRPr lang="en-US" dirty="0"/>
          </a:p>
        </p:txBody>
      </p:sp>
      <p:sp>
        <p:nvSpPr>
          <p:cNvPr id="3" name="Content Placeholder 2"/>
          <p:cNvSpPr>
            <a:spLocks noGrp="1"/>
          </p:cNvSpPr>
          <p:nvPr>
            <p:ph idx="1"/>
          </p:nvPr>
        </p:nvSpPr>
        <p:spPr>
          <a:xfrm>
            <a:off x="500034" y="857232"/>
            <a:ext cx="8229600" cy="4525963"/>
          </a:xfrm>
        </p:spPr>
        <p:txBody>
          <a:bodyPr>
            <a:normAutofit/>
          </a:bodyPr>
          <a:lstStyle/>
          <a:p>
            <a:r>
              <a:rPr lang="en-IN" sz="2800" dirty="0" smtClean="0"/>
              <a:t>Development of the Warehouses </a:t>
            </a:r>
          </a:p>
          <a:p>
            <a:r>
              <a:rPr lang="en-IN" sz="2800" dirty="0" smtClean="0"/>
              <a:t>Develop ways to for Rust resistance of FG </a:t>
            </a:r>
            <a:endParaRPr lang="en-US" sz="2800" dirty="0"/>
          </a:p>
        </p:txBody>
      </p:sp>
      <p:pic>
        <p:nvPicPr>
          <p:cNvPr id="61442" name="Picture 2" descr="Industrial warehouse of cold rolled wire. The wire coils are stacked off the stack"/>
          <p:cNvPicPr>
            <a:picLocks noChangeAspect="1" noChangeArrowheads="1"/>
          </p:cNvPicPr>
          <p:nvPr/>
        </p:nvPicPr>
        <p:blipFill>
          <a:blip r:embed="rId2"/>
          <a:srcRect/>
          <a:stretch>
            <a:fillRect/>
          </a:stretch>
        </p:blipFill>
        <p:spPr bwMode="auto">
          <a:xfrm>
            <a:off x="2000232" y="2285992"/>
            <a:ext cx="5093258" cy="3683062"/>
          </a:xfrm>
          <a:prstGeom prst="rect">
            <a:avLst/>
          </a:prstGeom>
          <a:noFill/>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Finished Good Losses </a:t>
            </a:r>
            <a:br>
              <a:rPr lang="en-IN" dirty="0" smtClean="0"/>
            </a:br>
            <a:endParaRPr lang="en-US" dirty="0"/>
          </a:p>
        </p:txBody>
      </p:sp>
      <p:sp>
        <p:nvSpPr>
          <p:cNvPr id="3" name="Content Placeholder 2"/>
          <p:cNvSpPr>
            <a:spLocks noGrp="1"/>
          </p:cNvSpPr>
          <p:nvPr>
            <p:ph idx="1"/>
          </p:nvPr>
        </p:nvSpPr>
        <p:spPr>
          <a:xfrm>
            <a:off x="500034" y="857232"/>
            <a:ext cx="8229600" cy="4525963"/>
          </a:xfrm>
        </p:spPr>
        <p:txBody>
          <a:bodyPr>
            <a:normAutofit/>
          </a:bodyPr>
          <a:lstStyle/>
          <a:p>
            <a:endParaRPr lang="en-IN" sz="2400" dirty="0" smtClean="0"/>
          </a:p>
          <a:p>
            <a:r>
              <a:rPr lang="en-IN" sz="2400" dirty="0" smtClean="0"/>
              <a:t>Shear 9 and 15 cutting length</a:t>
            </a:r>
          </a:p>
          <a:p>
            <a:pPr>
              <a:buNone/>
            </a:pPr>
            <a:r>
              <a:rPr lang="en-IN" sz="2400" dirty="0"/>
              <a:t> </a:t>
            </a:r>
            <a:r>
              <a:rPr lang="en-IN" sz="2400" dirty="0" smtClean="0"/>
              <a:t>   In order to Avoid FG  losses for TMT bars length of Coil can be adjusted to obtain just at multiple of 12 metres</a:t>
            </a:r>
          </a:p>
          <a:p>
            <a:pPr>
              <a:buNone/>
            </a:pPr>
            <a:r>
              <a:rPr lang="en-IN" sz="2400" dirty="0" smtClean="0"/>
              <a:t>  Billet size = 130 x 130 x 9 m </a:t>
            </a:r>
          </a:p>
          <a:p>
            <a:pPr>
              <a:buNone/>
            </a:pPr>
            <a:r>
              <a:rPr lang="en-IN" sz="2400" dirty="0" smtClean="0"/>
              <a:t>  Stock size at S9 =  41 x 41           weight removed=8 kg(61.86cm)</a:t>
            </a:r>
          </a:p>
          <a:p>
            <a:pPr>
              <a:buNone/>
            </a:pPr>
            <a:r>
              <a:rPr lang="en-IN" sz="2400" dirty="0" smtClean="0"/>
              <a:t>  Stock size at S15 = 18.9 x 19.7   weight removed=2.5 kg(87.3cm)</a:t>
            </a:r>
          </a:p>
          <a:p>
            <a:pPr>
              <a:buNone/>
            </a:pPr>
            <a:r>
              <a:rPr lang="en-IN" sz="2400" dirty="0"/>
              <a:t> </a:t>
            </a:r>
            <a:r>
              <a:rPr lang="en-IN" sz="2400" dirty="0" smtClean="0"/>
              <a:t> </a:t>
            </a:r>
            <a:endParaRPr lang="en-US" sz="2400" dirty="0"/>
          </a:p>
        </p:txBody>
      </p:sp>
      <p:pic>
        <p:nvPicPr>
          <p:cNvPr id="4" name="Picture 3" descr="WhatsApp Image 2022-06-28 at 3.38.56 PM.jpeg"/>
          <p:cNvPicPr>
            <a:picLocks noChangeAspect="1"/>
          </p:cNvPicPr>
          <p:nvPr/>
        </p:nvPicPr>
        <p:blipFill>
          <a:blip r:embed="rId2"/>
          <a:stretch>
            <a:fillRect/>
          </a:stretch>
        </p:blipFill>
        <p:spPr>
          <a:xfrm>
            <a:off x="4786314" y="3929066"/>
            <a:ext cx="3571868" cy="2678901"/>
          </a:xfrm>
          <a:prstGeom prst="rect">
            <a:avLst/>
          </a:prstGeom>
        </p:spPr>
      </p:pic>
      <p:pic>
        <p:nvPicPr>
          <p:cNvPr id="5" name="Picture 4" descr="WhatsApp Image 2022-06-28 at 5.29.52 PM.jpeg"/>
          <p:cNvPicPr>
            <a:picLocks noChangeAspect="1"/>
          </p:cNvPicPr>
          <p:nvPr/>
        </p:nvPicPr>
        <p:blipFill>
          <a:blip r:embed="rId3" cstate="print"/>
          <a:stretch>
            <a:fillRect/>
          </a:stretch>
        </p:blipFill>
        <p:spPr>
          <a:xfrm>
            <a:off x="928662" y="3929066"/>
            <a:ext cx="3571900" cy="2678925"/>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itchFamily="18" charset="0"/>
                <a:cs typeface="Times New Roman" pitchFamily="18" charset="0"/>
              </a:rPr>
              <a:t>Results</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IN" dirty="0" smtClean="0"/>
              <a:t>Yield obtained per Billet</a:t>
            </a:r>
          </a:p>
          <a:p>
            <a:pPr>
              <a:buNone/>
            </a:pPr>
            <a:r>
              <a:rPr lang="en-IN" dirty="0"/>
              <a:t> </a:t>
            </a:r>
            <a:r>
              <a:rPr lang="en-IN" dirty="0" smtClean="0"/>
              <a:t>     22730 x 100/ (20480 x 1.170)= 94.86%</a:t>
            </a:r>
          </a:p>
          <a:p>
            <a:r>
              <a:rPr lang="en-IN" dirty="0" smtClean="0"/>
              <a:t>Yield loss per Billet = 100- 94.86= 5.14%</a:t>
            </a:r>
          </a:p>
          <a:p>
            <a:r>
              <a:rPr lang="en-IN" dirty="0" smtClean="0"/>
              <a:t>Capital loss behind a Billet and Finished Good</a:t>
            </a:r>
          </a:p>
          <a:p>
            <a:pPr>
              <a:buNone/>
            </a:pPr>
            <a:r>
              <a:rPr lang="en-IN" dirty="0" smtClean="0"/>
              <a:t>    5.14/100 x 23,229.35 Rs = 1193.96 Rs</a:t>
            </a:r>
          </a:p>
          <a:p>
            <a:r>
              <a:rPr lang="en-IN" dirty="0" smtClean="0"/>
              <a:t>Monthly Losses Due to Cobble</a:t>
            </a:r>
          </a:p>
          <a:p>
            <a:pPr>
              <a:buNone/>
            </a:pPr>
            <a:r>
              <a:rPr lang="en-IN" dirty="0" smtClean="0"/>
              <a:t>     = 38 x 23,229.35 = 8,82,715.3 Rs</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29600" cy="1143000"/>
          </a:xfrm>
        </p:spPr>
        <p:txBody>
          <a:bodyPr/>
          <a:lstStyle/>
          <a:p>
            <a:r>
              <a:rPr lang="en-IN" dirty="0" smtClean="0"/>
              <a:t>Conclusion</a:t>
            </a:r>
            <a:endParaRPr lang="en-US" dirty="0"/>
          </a:p>
        </p:txBody>
      </p:sp>
      <p:sp>
        <p:nvSpPr>
          <p:cNvPr id="3" name="Content Placeholder 2"/>
          <p:cNvSpPr>
            <a:spLocks noGrp="1"/>
          </p:cNvSpPr>
          <p:nvPr>
            <p:ph idx="1"/>
          </p:nvPr>
        </p:nvSpPr>
        <p:spPr>
          <a:xfrm>
            <a:off x="214282" y="1142984"/>
            <a:ext cx="8472518" cy="4525963"/>
          </a:xfrm>
        </p:spPr>
        <p:txBody>
          <a:bodyPr>
            <a:noAutofit/>
          </a:bodyPr>
          <a:lstStyle/>
          <a:p>
            <a:r>
              <a:rPr lang="en-IN" sz="2000" dirty="0" smtClean="0"/>
              <a:t>The production of the Company is pretty much impressive and demanded by market for its quality and brand but with the new tools and technologies at hand it is necessary for such firm to introduce new automation methods in the operating sector rather than dependence on the manual operating. </a:t>
            </a:r>
            <a:r>
              <a:rPr lang="en-IN" sz="2000" dirty="0" err="1" smtClean="0"/>
              <a:t>Eg</a:t>
            </a:r>
            <a:r>
              <a:rPr lang="en-IN" sz="2000" dirty="0" smtClean="0"/>
              <a:t>, machine learning </a:t>
            </a:r>
          </a:p>
          <a:p>
            <a:r>
              <a:rPr lang="en-IN" sz="2000" dirty="0" smtClean="0"/>
              <a:t>For the machining part flexibility of the process needs to be much more than its present condition in order for the company to be sustainable according to the future.</a:t>
            </a:r>
          </a:p>
          <a:p>
            <a:r>
              <a:rPr lang="en-IN" sz="2000" dirty="0" smtClean="0"/>
              <a:t> At present there is much less scope for the testing part of any process at the company for any new changes. This issue needs to be resolved by developing some simulation methods </a:t>
            </a:r>
            <a:r>
              <a:rPr lang="en-IN" sz="2000" dirty="0" err="1" smtClean="0"/>
              <a:t>Eg</a:t>
            </a:r>
            <a:r>
              <a:rPr lang="en-IN" sz="2000" dirty="0" smtClean="0"/>
              <a:t>, </a:t>
            </a:r>
            <a:r>
              <a:rPr lang="en-IN" sz="2000" dirty="0" err="1" smtClean="0"/>
              <a:t>Ansys</a:t>
            </a:r>
            <a:r>
              <a:rPr lang="en-IN" sz="2000" dirty="0" smtClean="0"/>
              <a:t> . Or else with the help of some model based testing. </a:t>
            </a:r>
          </a:p>
          <a:p>
            <a:r>
              <a:rPr lang="en-IN" sz="2000" dirty="0" smtClean="0"/>
              <a:t>Data collection at various departments regarding Raw material , Production , Failures should be widely increased for the purpose of proper analysis.</a:t>
            </a:r>
          </a:p>
          <a:p>
            <a:r>
              <a:rPr lang="en-IN" sz="2000" dirty="0" smtClean="0"/>
              <a:t>Only three types of products are manufactured in Rod mill department when it has potential to increase a lot making process flexible and decreasing  the time for section change.</a:t>
            </a:r>
            <a:endParaRPr lang="en-US" sz="20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Acknowledgement</a:t>
            </a:r>
            <a:endParaRPr lang="en-US" dirty="0"/>
          </a:p>
        </p:txBody>
      </p:sp>
      <p:sp>
        <p:nvSpPr>
          <p:cNvPr id="3" name="Content Placeholder 2"/>
          <p:cNvSpPr>
            <a:spLocks noGrp="1"/>
          </p:cNvSpPr>
          <p:nvPr>
            <p:ph idx="1"/>
          </p:nvPr>
        </p:nvSpPr>
        <p:spPr/>
        <p:txBody>
          <a:bodyPr>
            <a:normAutofit fontScale="85000" lnSpcReduction="10000"/>
          </a:bodyPr>
          <a:lstStyle/>
          <a:p>
            <a:pPr algn="just">
              <a:buNone/>
            </a:pPr>
            <a:r>
              <a:rPr lang="en-IN" dirty="0" smtClean="0"/>
              <a:t>     I would like to express my special thanks of gratitude to my guide Mr. Vinod Kumar sir for their able guidance and support in completing my project.</a:t>
            </a:r>
          </a:p>
          <a:p>
            <a:pPr algn="just">
              <a:buNone/>
            </a:pPr>
            <a:r>
              <a:rPr lang="en-IN" dirty="0" smtClean="0"/>
              <a:t>     I would also like to extend my gratitude to Mr. Chandan Kumar Sir and Kabita mam for providing me all the facilities that was required. At last I would also like to thank our MD Mr. Neeraj Kant sir for giving me such wonderful opportunity.</a:t>
            </a:r>
          </a:p>
          <a:p>
            <a:pPr algn="just">
              <a:buNone/>
            </a:pPr>
            <a:r>
              <a:rPr lang="en-IN" dirty="0" smtClean="0"/>
              <a:t>                                                                    </a:t>
            </a:r>
            <a:r>
              <a:rPr lang="en-IN" i="1" dirty="0" smtClean="0"/>
              <a:t>Kunal Vaidya</a:t>
            </a:r>
          </a:p>
          <a:p>
            <a:pPr algn="just">
              <a:buNone/>
            </a:pPr>
            <a:r>
              <a:rPr lang="en-IN" i="1" dirty="0"/>
              <a:t> </a:t>
            </a:r>
            <a:r>
              <a:rPr lang="en-IN" i="1" dirty="0" smtClean="0"/>
              <a:t>                                                                 IIT ISM Dhanbad</a:t>
            </a:r>
            <a:endParaRPr lang="en-US" i="1"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INTRODUCTION</a:t>
            </a:r>
            <a:endParaRPr lang="en-US" dirty="0"/>
          </a:p>
        </p:txBody>
      </p:sp>
      <p:sp>
        <p:nvSpPr>
          <p:cNvPr id="3" name="Content Placeholder 2"/>
          <p:cNvSpPr>
            <a:spLocks noGrp="1"/>
          </p:cNvSpPr>
          <p:nvPr>
            <p:ph idx="1"/>
          </p:nvPr>
        </p:nvSpPr>
        <p:spPr/>
        <p:txBody>
          <a:bodyPr>
            <a:normAutofit lnSpcReduction="10000"/>
          </a:bodyPr>
          <a:lstStyle/>
          <a:p>
            <a:pPr algn="just">
              <a:buNone/>
            </a:pPr>
            <a:r>
              <a:rPr lang="en-IN" dirty="0"/>
              <a:t> </a:t>
            </a:r>
            <a:r>
              <a:rPr lang="en-IN" dirty="0" smtClean="0"/>
              <a:t>   This Project has been made to study the Rolling Processes. It includes concise information about the Rolling processes and  Yield loss points some methods that can be applied to reduce the scrap.</a:t>
            </a:r>
          </a:p>
          <a:p>
            <a:pPr algn="just">
              <a:buNone/>
            </a:pPr>
            <a:r>
              <a:rPr lang="en-IN" dirty="0" smtClean="0"/>
              <a:t>    For the Rod Mill section nearly 3% to 4%  of the material is lost while processing. This loss even if looks smaller can add up to a huge number of lost material and capital.</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285776"/>
            <a:ext cx="8229600" cy="1143000"/>
          </a:xfrm>
        </p:spPr>
        <p:txBody>
          <a:bodyPr>
            <a:normAutofit/>
          </a:bodyPr>
          <a:lstStyle/>
          <a:p>
            <a:pPr algn="l"/>
            <a:r>
              <a:rPr lang="en-IN" sz="3600" dirty="0" smtClean="0">
                <a:solidFill>
                  <a:srgbClr val="FF0000"/>
                </a:solidFill>
              </a:rPr>
              <a:t>Pre-Rolling Processes:</a:t>
            </a:r>
            <a:endParaRPr lang="en-US" sz="3600" dirty="0"/>
          </a:p>
        </p:txBody>
      </p:sp>
      <p:sp>
        <p:nvSpPr>
          <p:cNvPr id="3" name="Content Placeholder 2"/>
          <p:cNvSpPr>
            <a:spLocks noGrp="1"/>
          </p:cNvSpPr>
          <p:nvPr>
            <p:ph idx="1"/>
          </p:nvPr>
        </p:nvSpPr>
        <p:spPr>
          <a:xfrm>
            <a:off x="457200" y="571480"/>
            <a:ext cx="3686172" cy="5554683"/>
          </a:xfrm>
        </p:spPr>
        <p:txBody>
          <a:bodyPr>
            <a:normAutofit/>
          </a:bodyPr>
          <a:lstStyle/>
          <a:p>
            <a:pPr marL="514350" indent="-514350" algn="just">
              <a:buFont typeface="+mj-lt"/>
              <a:buAutoNum type="arabicPeriod"/>
            </a:pPr>
            <a:r>
              <a:rPr lang="en-IN" sz="2400" dirty="0" smtClean="0">
                <a:solidFill>
                  <a:srgbClr val="0070C0"/>
                </a:solidFill>
              </a:rPr>
              <a:t>Billet Yard: </a:t>
            </a:r>
            <a:r>
              <a:rPr lang="en-IN" sz="2400" dirty="0" smtClean="0"/>
              <a:t>Raw material is stored here with help of cranes and placed on Billet bench.</a:t>
            </a:r>
          </a:p>
          <a:p>
            <a:pPr marL="514350" indent="-514350" algn="just">
              <a:buFont typeface="+mj-lt"/>
              <a:buAutoNum type="arabicPeriod"/>
            </a:pPr>
            <a:endParaRPr lang="en-IN" sz="2400" dirty="0" smtClean="0"/>
          </a:p>
          <a:p>
            <a:pPr marL="514350" indent="-514350" algn="just">
              <a:buAutoNum type="arabicPeriod" startAt="2"/>
            </a:pPr>
            <a:r>
              <a:rPr lang="en-IN" sz="2400" dirty="0" smtClean="0">
                <a:solidFill>
                  <a:srgbClr val="0070C0"/>
                </a:solidFill>
              </a:rPr>
              <a:t>Furnace: </a:t>
            </a:r>
            <a:r>
              <a:rPr lang="en-IN" sz="2400" dirty="0" smtClean="0"/>
              <a:t>With the help of Cold Pusher billets are placed into furnace at temperature of 1250 to 1300 degree Celsius.</a:t>
            </a:r>
          </a:p>
          <a:p>
            <a:pPr marL="514350" indent="-514350" algn="just">
              <a:buNone/>
            </a:pPr>
            <a:endParaRPr lang="en-IN" sz="2400" dirty="0"/>
          </a:p>
          <a:p>
            <a:pPr marL="514350" indent="-514350" algn="just">
              <a:buNone/>
            </a:pPr>
            <a:r>
              <a:rPr lang="en-IN" sz="2400" dirty="0" smtClean="0">
                <a:solidFill>
                  <a:srgbClr val="0070C0"/>
                </a:solidFill>
              </a:rPr>
              <a:t>3.   Hot Pusher : </a:t>
            </a:r>
            <a:r>
              <a:rPr lang="en-IN" sz="2400" dirty="0" smtClean="0"/>
              <a:t>Pushes one Billet by each towards Stand no.1 </a:t>
            </a:r>
            <a:endParaRPr lang="en-US" sz="2400" dirty="0" smtClean="0"/>
          </a:p>
          <a:p>
            <a:endParaRPr lang="en-US" dirty="0"/>
          </a:p>
        </p:txBody>
      </p:sp>
      <p:pic>
        <p:nvPicPr>
          <p:cNvPr id="4" name="Picture 3" descr="WhatsApp Image 2022-06-23 at 7.59.01 PM.jpeg"/>
          <p:cNvPicPr>
            <a:picLocks noChangeAspect="1"/>
          </p:cNvPicPr>
          <p:nvPr/>
        </p:nvPicPr>
        <p:blipFill>
          <a:blip r:embed="rId2" cstate="print"/>
          <a:stretch>
            <a:fillRect/>
          </a:stretch>
        </p:blipFill>
        <p:spPr>
          <a:xfrm>
            <a:off x="5429256" y="142852"/>
            <a:ext cx="2833708" cy="2125281"/>
          </a:xfrm>
          <a:prstGeom prst="rect">
            <a:avLst/>
          </a:prstGeom>
        </p:spPr>
      </p:pic>
      <p:pic>
        <p:nvPicPr>
          <p:cNvPr id="5" name="Picture 4" descr="WhatsApp Image 2022-06-23 at 7.59.39 PM.jpeg"/>
          <p:cNvPicPr>
            <a:picLocks noChangeAspect="1"/>
          </p:cNvPicPr>
          <p:nvPr/>
        </p:nvPicPr>
        <p:blipFill>
          <a:blip r:embed="rId3" cstate="print"/>
          <a:stretch>
            <a:fillRect/>
          </a:stretch>
        </p:blipFill>
        <p:spPr>
          <a:xfrm>
            <a:off x="5429256" y="2428868"/>
            <a:ext cx="2786082" cy="2089562"/>
          </a:xfrm>
          <a:prstGeom prst="rect">
            <a:avLst/>
          </a:prstGeom>
        </p:spPr>
      </p:pic>
      <p:pic>
        <p:nvPicPr>
          <p:cNvPr id="6" name="Picture 5" descr="WhatsApp Image 2022-06-27 at 7.08.33 PM.jpeg"/>
          <p:cNvPicPr>
            <a:picLocks noChangeAspect="1"/>
          </p:cNvPicPr>
          <p:nvPr/>
        </p:nvPicPr>
        <p:blipFill>
          <a:blip r:embed="rId4" cstate="print"/>
          <a:stretch>
            <a:fillRect/>
          </a:stretch>
        </p:blipFill>
        <p:spPr>
          <a:xfrm>
            <a:off x="5429256" y="4643446"/>
            <a:ext cx="2786082" cy="2089562"/>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Rolling Processes</a:t>
            </a:r>
            <a:endParaRPr lang="en-US" dirty="0"/>
          </a:p>
        </p:txBody>
      </p:sp>
      <p:sp>
        <p:nvSpPr>
          <p:cNvPr id="3" name="Content Placeholder 2"/>
          <p:cNvSpPr>
            <a:spLocks noGrp="1"/>
          </p:cNvSpPr>
          <p:nvPr>
            <p:ph idx="1"/>
          </p:nvPr>
        </p:nvSpPr>
        <p:spPr/>
        <p:txBody>
          <a:bodyPr>
            <a:normAutofit fontScale="92500" lnSpcReduction="20000"/>
          </a:bodyPr>
          <a:lstStyle/>
          <a:p>
            <a:r>
              <a:rPr lang="en-IN" dirty="0" smtClean="0"/>
              <a:t>Definition : Rolling is a metal forming process in which metal stock is passed through one or more pairs of rolls </a:t>
            </a:r>
            <a:r>
              <a:rPr lang="en-US" dirty="0" smtClean="0"/>
              <a:t>to reduce the thickness, to make the thickness uniform, and/or to impact a desired mechanical property. If the temperature of the metal is above its </a:t>
            </a:r>
            <a:r>
              <a:rPr lang="en-US" dirty="0" smtClean="0">
                <a:hlinkClick r:id="rId2" tooltip="Recrystallization (metallurgy)"/>
              </a:rPr>
              <a:t>recrystallization</a:t>
            </a:r>
            <a:r>
              <a:rPr lang="en-US" dirty="0" smtClean="0"/>
              <a:t> temperature, then the process is known as </a:t>
            </a:r>
            <a:r>
              <a:rPr lang="en-US" b="1" dirty="0" smtClean="0"/>
              <a:t>hot rolling</a:t>
            </a:r>
            <a:r>
              <a:rPr lang="en-US" dirty="0" smtClean="0"/>
              <a:t>. If the temperature of the metal is below its recrystallization temperature, the process is known as </a:t>
            </a:r>
            <a:r>
              <a:rPr lang="en-US" b="1" dirty="0" smtClean="0"/>
              <a:t>cold rolling</a:t>
            </a:r>
            <a:r>
              <a:rPr lang="en-US" dirty="0" smtClean="0"/>
              <a:t>.</a:t>
            </a:r>
          </a:p>
          <a:p>
            <a:pPr>
              <a:buNone/>
            </a:pP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Types of Rolling Mills:</a:t>
            </a: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1428728" y="1571612"/>
            <a:ext cx="6142253" cy="3543607"/>
          </a:xfrm>
          <a:prstGeom prst="rect">
            <a:avLst/>
          </a:prstGeom>
          <a:noFill/>
          <a:ln w="9525">
            <a:noFill/>
            <a:miter lim="800000"/>
            <a:headEnd/>
            <a:tailEnd/>
          </a:ln>
          <a:effectLst/>
        </p:spPr>
      </p:pic>
      <p:sp>
        <p:nvSpPr>
          <p:cNvPr id="5" name="TextBox 4"/>
          <p:cNvSpPr txBox="1"/>
          <p:nvPr/>
        </p:nvSpPr>
        <p:spPr>
          <a:xfrm>
            <a:off x="2214546" y="5357826"/>
            <a:ext cx="4929222" cy="646331"/>
          </a:xfrm>
          <a:prstGeom prst="rect">
            <a:avLst/>
          </a:prstGeom>
          <a:noFill/>
        </p:spPr>
        <p:txBody>
          <a:bodyPr wrap="square" rtlCol="0">
            <a:spAutoFit/>
          </a:bodyPr>
          <a:lstStyle/>
          <a:p>
            <a:r>
              <a:rPr lang="en-US" dirty="0" smtClean="0"/>
              <a:t>Rolling mill type in the Rod Mill Department is Tandem Rolling Mill.</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2910" y="0"/>
            <a:ext cx="7772400" cy="1362075"/>
          </a:xfrm>
        </p:spPr>
        <p:txBody>
          <a:bodyPr/>
          <a:lstStyle/>
          <a:p>
            <a:r>
              <a:rPr lang="en-IN" dirty="0" smtClean="0"/>
              <a:t>Rolling processes in rod mill</a:t>
            </a:r>
            <a:endParaRPr lang="en-US" dirty="0"/>
          </a:p>
        </p:txBody>
      </p:sp>
      <p:sp>
        <p:nvSpPr>
          <p:cNvPr id="3" name="Text Placeholder 2"/>
          <p:cNvSpPr>
            <a:spLocks noGrp="1"/>
          </p:cNvSpPr>
          <p:nvPr>
            <p:ph type="body" idx="1"/>
          </p:nvPr>
        </p:nvSpPr>
        <p:spPr>
          <a:xfrm>
            <a:off x="571472" y="642918"/>
            <a:ext cx="4786346" cy="5857916"/>
          </a:xfrm>
        </p:spPr>
        <p:txBody>
          <a:bodyPr>
            <a:normAutofit/>
          </a:bodyPr>
          <a:lstStyle/>
          <a:p>
            <a:r>
              <a:rPr lang="en-IN" dirty="0" smtClean="0">
                <a:solidFill>
                  <a:srgbClr val="FF0000"/>
                </a:solidFill>
              </a:rPr>
              <a:t>Functions</a:t>
            </a:r>
            <a:endParaRPr lang="en-IN" dirty="0">
              <a:solidFill>
                <a:srgbClr val="FF0000"/>
              </a:solidFill>
            </a:endParaRPr>
          </a:p>
          <a:p>
            <a:pPr>
              <a:buFont typeface="Arial" pitchFamily="34" charset="0"/>
              <a:buChar char="•"/>
            </a:pPr>
            <a:r>
              <a:rPr lang="en-IN" dirty="0" smtClean="0">
                <a:solidFill>
                  <a:srgbClr val="002060"/>
                </a:solidFill>
              </a:rPr>
              <a:t>Roughing : </a:t>
            </a:r>
          </a:p>
          <a:p>
            <a:r>
              <a:rPr lang="en-IN" dirty="0"/>
              <a:t> </a:t>
            </a:r>
            <a:r>
              <a:rPr lang="en-IN" dirty="0" smtClean="0"/>
              <a:t> Roughing area mainly focuses on Reduction of the cross section area by a huge margin in order to mold the square cross section into circular it uses RTD guides. </a:t>
            </a:r>
          </a:p>
          <a:p>
            <a:pPr>
              <a:buFont typeface="Arial" pitchFamily="34" charset="0"/>
              <a:buChar char="•"/>
            </a:pPr>
            <a:r>
              <a:rPr lang="en-IN" dirty="0" smtClean="0">
                <a:solidFill>
                  <a:srgbClr val="002060"/>
                </a:solidFill>
              </a:rPr>
              <a:t>Intermediate :</a:t>
            </a:r>
          </a:p>
          <a:p>
            <a:r>
              <a:rPr lang="en-IN" dirty="0" smtClean="0"/>
              <a:t>  Intermediate area has lesser temperature of the processing material therefore in order to avoid the cooler ends in shear 9 it goes through head and tail cut and then a gradual decrease of diameter</a:t>
            </a:r>
          </a:p>
          <a:p>
            <a:pPr>
              <a:buFont typeface="Arial" pitchFamily="34" charset="0"/>
              <a:buChar char="•"/>
            </a:pPr>
            <a:r>
              <a:rPr lang="en-IN" dirty="0" smtClean="0">
                <a:solidFill>
                  <a:srgbClr val="002060"/>
                </a:solidFill>
              </a:rPr>
              <a:t>NTM (Non Twisted Mill):</a:t>
            </a:r>
          </a:p>
          <a:p>
            <a:r>
              <a:rPr lang="en-IN" dirty="0"/>
              <a:t> </a:t>
            </a:r>
            <a:r>
              <a:rPr lang="en-IN" dirty="0" smtClean="0"/>
              <a:t> At this stage main focus is not on reducing the cross sectional area but on finishing of the product. Spiral gauging in Case of TMT bars.</a:t>
            </a:r>
          </a:p>
        </p:txBody>
      </p:sp>
      <p:pic>
        <p:nvPicPr>
          <p:cNvPr id="4" name="Picture 3" descr="WhatsApp Image 2022-06-27 at 7.10.37 PM (1).jpeg"/>
          <p:cNvPicPr>
            <a:picLocks noChangeAspect="1"/>
          </p:cNvPicPr>
          <p:nvPr/>
        </p:nvPicPr>
        <p:blipFill>
          <a:blip r:embed="rId2" cstate="print"/>
          <a:stretch>
            <a:fillRect/>
          </a:stretch>
        </p:blipFill>
        <p:spPr>
          <a:xfrm>
            <a:off x="5695912" y="714356"/>
            <a:ext cx="2667019" cy="2000264"/>
          </a:xfrm>
          <a:prstGeom prst="rect">
            <a:avLst/>
          </a:prstGeom>
        </p:spPr>
      </p:pic>
      <p:pic>
        <p:nvPicPr>
          <p:cNvPr id="5" name="Picture 4" descr="WhatsApp Image 2022-06-27 at 7.10.37 PM.jpeg"/>
          <p:cNvPicPr>
            <a:picLocks noChangeAspect="1"/>
          </p:cNvPicPr>
          <p:nvPr/>
        </p:nvPicPr>
        <p:blipFill>
          <a:blip r:embed="rId3" cstate="print"/>
          <a:stretch>
            <a:fillRect/>
          </a:stretch>
        </p:blipFill>
        <p:spPr>
          <a:xfrm>
            <a:off x="5715007" y="2857496"/>
            <a:ext cx="2583609" cy="1937707"/>
          </a:xfrm>
          <a:prstGeom prst="rect">
            <a:avLst/>
          </a:prstGeom>
        </p:spPr>
      </p:pic>
      <p:pic>
        <p:nvPicPr>
          <p:cNvPr id="6" name="Picture 5" descr="WhatsApp Image 2022-06-27 at 7.11.03 PM.jpeg"/>
          <p:cNvPicPr>
            <a:picLocks noChangeAspect="1"/>
          </p:cNvPicPr>
          <p:nvPr/>
        </p:nvPicPr>
        <p:blipFill>
          <a:blip r:embed="rId4" cstate="print"/>
          <a:stretch>
            <a:fillRect/>
          </a:stretch>
        </p:blipFill>
        <p:spPr>
          <a:xfrm>
            <a:off x="5715008" y="4929199"/>
            <a:ext cx="2571736" cy="1928802"/>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29255</TotalTime>
  <Words>2284</Words>
  <Application>Microsoft Office PowerPoint</Application>
  <PresentationFormat>On-screen Show (4:3)</PresentationFormat>
  <Paragraphs>409</Paragraphs>
  <Slides>34</Slides>
  <Notes>2</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Office Theme</vt:lpstr>
      <vt:lpstr>ISWP PROJECT INTERNSHIP</vt:lpstr>
      <vt:lpstr>PROJECT TOPIC</vt:lpstr>
      <vt:lpstr>Abstract</vt:lpstr>
      <vt:lpstr>Acknowledgement</vt:lpstr>
      <vt:lpstr>INTRODUCTION</vt:lpstr>
      <vt:lpstr>Pre-Rolling Processes:</vt:lpstr>
      <vt:lpstr>Rolling Processes</vt:lpstr>
      <vt:lpstr>Types of Rolling Mills:</vt:lpstr>
      <vt:lpstr>Rolling processes in rod mill</vt:lpstr>
      <vt:lpstr>Stand wise study of rollInG Processes</vt:lpstr>
      <vt:lpstr>Slide 11</vt:lpstr>
      <vt:lpstr>Slide 12</vt:lpstr>
      <vt:lpstr>    Yield Improvement and Scrap         Reduction     Methodology</vt:lpstr>
      <vt:lpstr>Slide 14</vt:lpstr>
      <vt:lpstr>Slide 15</vt:lpstr>
      <vt:lpstr>Slide 16</vt:lpstr>
      <vt:lpstr>Slide 17</vt:lpstr>
      <vt:lpstr>Yield Loss Calculation per Billet</vt:lpstr>
      <vt:lpstr>Losses For 8mm TMT bars</vt:lpstr>
      <vt:lpstr>Losses for 6mm TMT bars</vt:lpstr>
      <vt:lpstr>Losses for 5.5 mm Wires </vt:lpstr>
      <vt:lpstr>Production Rate</vt:lpstr>
      <vt:lpstr>Suggested Remedies for the Yield Losses and Scrap Reduction</vt:lpstr>
      <vt:lpstr>Scales Reduction </vt:lpstr>
      <vt:lpstr>Slide 25</vt:lpstr>
      <vt:lpstr>Cobble</vt:lpstr>
      <vt:lpstr>Shear 9 , 15  </vt:lpstr>
      <vt:lpstr>Water Box Losses eduction</vt:lpstr>
      <vt:lpstr>Slide 29</vt:lpstr>
      <vt:lpstr>Billet Bending </vt:lpstr>
      <vt:lpstr>Rust losses </vt:lpstr>
      <vt:lpstr>Finished Good Losses  </vt:lpstr>
      <vt:lpstr>Results</vt:lpstr>
      <vt:lpstr>Conclusion</vt:lpstr>
    </vt:vector>
  </TitlesOfParts>
  <Company>HP</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kunal</dc:creator>
  <cp:lastModifiedBy>kunal</cp:lastModifiedBy>
  <cp:revision>757</cp:revision>
  <dcterms:created xsi:type="dcterms:W3CDTF">2022-06-09T05:05:39Z</dcterms:created>
  <dcterms:modified xsi:type="dcterms:W3CDTF">2022-07-01T05:03:49Z</dcterms:modified>
</cp:coreProperties>
</file>